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1"/>
  </p:notesMasterIdLst>
  <p:handoutMasterIdLst>
    <p:handoutMasterId r:id="rId32"/>
  </p:handoutMasterIdLst>
  <p:sldIdLst>
    <p:sldId id="257" r:id="rId3"/>
    <p:sldId id="259" r:id="rId4"/>
    <p:sldId id="260" r:id="rId5"/>
    <p:sldId id="269" r:id="rId6"/>
    <p:sldId id="287" r:id="rId7"/>
    <p:sldId id="289" r:id="rId8"/>
    <p:sldId id="270" r:id="rId9"/>
    <p:sldId id="290" r:id="rId10"/>
    <p:sldId id="308" r:id="rId11"/>
    <p:sldId id="309" r:id="rId12"/>
    <p:sldId id="310" r:id="rId13"/>
    <p:sldId id="311" r:id="rId14"/>
    <p:sldId id="261" r:id="rId15"/>
    <p:sldId id="262" r:id="rId16"/>
    <p:sldId id="271" r:id="rId17"/>
    <p:sldId id="272" r:id="rId18"/>
    <p:sldId id="273" r:id="rId19"/>
    <p:sldId id="263" r:id="rId20"/>
    <p:sldId id="264" r:id="rId21"/>
    <p:sldId id="274" r:id="rId22"/>
    <p:sldId id="275" r:id="rId23"/>
    <p:sldId id="276" r:id="rId24"/>
    <p:sldId id="265" r:id="rId25"/>
    <p:sldId id="266" r:id="rId26"/>
    <p:sldId id="277" r:id="rId27"/>
    <p:sldId id="279" r:id="rId28"/>
    <p:sldId id="278" r:id="rId29"/>
    <p:sldId id="267" r:id="rId30"/>
  </p:sldIdLst>
  <p:sldSz cx="12192000" cy="6858000"/>
  <p:notesSz cx="6858000" cy="9144000"/>
  <p:embeddedFontLst>
    <p:embeddedFont>
      <p:font typeface="DejaVu Math TeX Gyre" panose="02000503000000000000" charset="0"/>
      <p:regular r:id="rId3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D5F2E"/>
    <a:srgbClr val="74891A"/>
    <a:srgbClr val="536A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659" autoAdjust="0"/>
    <p:restoredTop sz="94660"/>
  </p:normalViewPr>
  <p:slideViewPr>
    <p:cSldViewPr snapToGrid="0">
      <p:cViewPr varScale="1">
        <p:scale>
          <a:sx n="54" d="100"/>
          <a:sy n="54" d="100"/>
        </p:scale>
        <p:origin x="96"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font" Target="fonts/font1.fntdata"/><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notesMaster" Target="notesMasters/notesMaster1.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jpeg>
</file>

<file path=ppt/media/image12.jpeg>
</file>

<file path=ppt/media/image13.jpeg>
</file>

<file path=ppt/media/image14.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221BF11F-4077-4C84-9D0B-D9F358B2B32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DB8A026E-1099-4C7A-A018-B055DE16997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3.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3.jpeg"/><Relationship Id="rId1" Type="http://schemas.openxmlformats.org/officeDocument/2006/relationships/image" Target="../media/image3.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144145"/>
            <a:ext cx="12192000" cy="6865257"/>
          </a:xfrm>
          <a:prstGeom prst="rect">
            <a:avLst/>
          </a:prstGeom>
        </p:spPr>
      </p:pic>
      <p:sp>
        <p:nvSpPr>
          <p:cNvPr id="4" name="矩形 3"/>
          <p:cNvSpPr/>
          <p:nvPr/>
        </p:nvSpPr>
        <p:spPr>
          <a:xfrm>
            <a:off x="6426200" y="-143510"/>
            <a:ext cx="5765165" cy="7001510"/>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11" name="直接连接符 10"/>
          <p:cNvCxnSpPr/>
          <p:nvPr/>
        </p:nvCxnSpPr>
        <p:spPr>
          <a:xfrm flipH="1">
            <a:off x="6426200" y="1725930"/>
            <a:ext cx="576516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736715" y="295275"/>
            <a:ext cx="5316855" cy="1076325"/>
          </a:xfrm>
          <a:prstGeom prst="rect">
            <a:avLst/>
          </a:prstGeom>
          <a:noFill/>
        </p:spPr>
        <p:txBody>
          <a:bodyPr wrap="square" rtlCol="0">
            <a:spAutoFit/>
          </a:bodyPr>
          <a:lstStyle/>
          <a:p>
            <a:r>
              <a:rPr lang="en-US" altLang="zh-CN" sz="3200" dirty="0">
                <a:solidFill>
                  <a:schemeClr val="bg1"/>
                </a:solidFill>
                <a:latin typeface="Times New Roman Regular" panose="02020603050405020304" charset="0"/>
                <a:ea typeface="Arial" panose="020B0604020202020204" pitchFamily="34" charset="0"/>
                <a:cs typeface="Times New Roman Regular" panose="02020603050405020304" charset="0"/>
              </a:rPr>
              <a:t>Automatic Segmentation of Plant Leaves Disease Detection</a:t>
            </a:r>
            <a:endParaRPr lang="en-US" altLang="zh-CN" sz="3200" dirty="0">
              <a:solidFill>
                <a:schemeClr val="bg1"/>
              </a:solidFill>
              <a:latin typeface="Times New Roman Regular" panose="02020603050405020304" charset="0"/>
              <a:ea typeface="Arial" panose="020B0604020202020204" pitchFamily="34" charset="0"/>
              <a:cs typeface="Times New Roman Regular" panose="02020603050405020304" charset="0"/>
            </a:endParaRPr>
          </a:p>
        </p:txBody>
      </p:sp>
      <p:sp>
        <p:nvSpPr>
          <p:cNvPr id="5"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530340" y="5848985"/>
            <a:ext cx="5661025" cy="792480"/>
          </a:xfrm>
          <a:prstGeom prst="rect">
            <a:avLst/>
          </a:prstGeom>
          <a:noFill/>
        </p:spPr>
        <p:txBody>
          <a:bodyPr wrap="square" rtlCol="0">
            <a:spAutoFit/>
          </a:bodyPr>
          <a:p>
            <a:pPr algn="ctr">
              <a:lnSpc>
                <a:spcPct val="114000"/>
              </a:lnSpc>
            </a:pPr>
            <a:r>
              <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sym typeface="+mn-ea"/>
              </a:rPr>
              <a:t>STUDENT NAME:     UZUM STANLEY EKENE</a:t>
            </a:r>
            <a:endPar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endParaRPr>
          </a:p>
          <a:p>
            <a:pPr algn="ctr">
              <a:lnSpc>
                <a:spcPct val="114000"/>
              </a:lnSpc>
            </a:pPr>
            <a:r>
              <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sym typeface="+mn-ea"/>
              </a:rPr>
              <a:t>STUDENT ID:                UZU22571175</a:t>
            </a:r>
            <a:endParaRPr lang="en-US" altLang="zh-CN" sz="20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cBhvr>
                                        <p:cTn id="9" dur="750"/>
                                        <p:tgtEl>
                                          <p:spTgt spid="1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750" fill="hold"/>
                                        <p:tgtEl>
                                          <p:spTgt spid="5"/>
                                        </p:tgtEl>
                                        <p:attrNameLst>
                                          <p:attrName>ppt_w</p:attrName>
                                        </p:attrNameLst>
                                      </p:cBhvr>
                                      <p:tavLst>
                                        <p:tav tm="0">
                                          <p:val>
                                            <p:fltVal val="0"/>
                                          </p:val>
                                        </p:tav>
                                        <p:tav tm="100000">
                                          <p:val>
                                            <p:strVal val="#ppt_w"/>
                                          </p:val>
                                        </p:tav>
                                      </p:tavLst>
                                    </p:anim>
                                    <p:anim calcmode="lin" valueType="num">
                                      <p:cBhvr>
                                        <p:cTn id="14" dur="750" fill="hold"/>
                                        <p:tgtEl>
                                          <p:spTgt spid="5"/>
                                        </p:tgtEl>
                                        <p:attrNameLst>
                                          <p:attrName>ppt_h</p:attrName>
                                        </p:attrNameLst>
                                      </p:cBhvr>
                                      <p:tavLst>
                                        <p:tav tm="0">
                                          <p:val>
                                            <p:fltVal val="0"/>
                                          </p:val>
                                        </p:tav>
                                        <p:tav tm="100000">
                                          <p:val>
                                            <p:strVal val="#ppt_h"/>
                                          </p:val>
                                        </p:tav>
                                      </p:tavLst>
                                    </p:anim>
                                    <p:animEffect transition="in" filter="fade">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8" name="Freeform: Shape 3"/>
          <p:cNvSpPr/>
          <p:nvPr/>
        </p:nvSpPr>
        <p:spPr>
          <a:xfrm rot="16200000" flipV="1">
            <a:off x="6089084" y="4255898"/>
            <a:ext cx="926426"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384000" tIns="0" rIns="288000" bIns="864000" anchor="t" anchorCtr="1">
            <a:normAutofit fontScale="72500"/>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9" name="Freeform: Shape 4"/>
          <p:cNvSpPr/>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4306267" y="273705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RGB to HSI conversion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21" name="文本框 20"/>
          <p:cNvSpPr txBox="1"/>
          <p:nvPr/>
        </p:nvSpPr>
        <p:spPr>
          <a:xfrm>
            <a:off x="2613937" y="289471"/>
            <a:ext cx="6964680" cy="645160"/>
          </a:xfrm>
          <a:prstGeom prst="rect">
            <a:avLst/>
          </a:prstGeom>
          <a:noFill/>
        </p:spPr>
        <p:txBody>
          <a:bodyPr wrap="none" rtlCol="0">
            <a:spAutoFit/>
          </a:bodyPr>
          <a:p>
            <a:pPr algn="ctr"/>
            <a:r>
              <a:rPr lang="en-US" altLang="zh-CN" sz="3600" dirty="0">
                <a:gradFill>
                  <a:gsLst>
                    <a:gs pos="0">
                      <a:srgbClr val="74891A"/>
                    </a:gs>
                    <a:gs pos="100000">
                      <a:srgbClr val="4D5F2E"/>
                    </a:gs>
                  </a:gsLst>
                  <a:lin ang="1800000" scaled="0"/>
                </a:gradFill>
                <a:latin typeface="Times New Roman Regular" panose="02020603050405020304" charset="0"/>
                <a:ea typeface="Arial" panose="020B0604020202020204" pitchFamily="34" charset="0"/>
                <a:cs typeface="Times New Roman Regular" panose="02020603050405020304" charset="0"/>
              </a:rPr>
              <a:t>Hue based disease spot identification</a:t>
            </a:r>
            <a:endParaRPr lang="en-US" altLang="zh-CN" sz="3600" dirty="0">
              <a:gradFill>
                <a:gsLst>
                  <a:gs pos="0">
                    <a:srgbClr val="74891A"/>
                  </a:gs>
                  <a:gs pos="100000">
                    <a:srgbClr val="4D5F2E"/>
                  </a:gs>
                </a:gsLst>
                <a:lin ang="1800000" scaled="0"/>
              </a:gradFill>
              <a:latin typeface="Times New Roman Regular" panose="02020603050405020304" charset="0"/>
              <a:ea typeface="Arial" panose="020B0604020202020204" pitchFamily="34" charset="0"/>
              <a:cs typeface="Times New Roman Regular"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HSI to RGB conversion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6572" y="374670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Contrast stretching on I component</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 component based disease spot detection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8" name="Freeform: Shape 3"/>
          <p:cNvSpPr/>
          <p:nvPr/>
        </p:nvSpPr>
        <p:spPr>
          <a:xfrm rot="16200000" flipV="1">
            <a:off x="6089084" y="4255898"/>
            <a:ext cx="926426"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384000" tIns="0" rIns="288000" bIns="864000" anchor="t" anchorCtr="1">
            <a:normAutofit fontScale="72500"/>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9" name="Freeform: Shape 4"/>
          <p:cNvSpPr/>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4306267" y="273705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14" name="文本框 13"/>
          <p:cNvSpPr txBox="1"/>
          <p:nvPr/>
        </p:nvSpPr>
        <p:spPr>
          <a:xfrm>
            <a:off x="958026" y="2666769"/>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8" name="文本框 17"/>
          <p:cNvSpPr txBox="1"/>
          <p:nvPr/>
        </p:nvSpPr>
        <p:spPr>
          <a:xfrm>
            <a:off x="958026" y="448218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9" name="文本框 18"/>
          <p:cNvSpPr txBox="1"/>
          <p:nvPr/>
        </p:nvSpPr>
        <p:spPr>
          <a:xfrm>
            <a:off x="8530168" y="367786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0" name="文本框 19"/>
          <p:cNvSpPr txBox="1"/>
          <p:nvPr/>
        </p:nvSpPr>
        <p:spPr>
          <a:xfrm>
            <a:off x="8530168" y="5493273"/>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1" name="文本框 20"/>
          <p:cNvSpPr txBox="1"/>
          <p:nvPr/>
        </p:nvSpPr>
        <p:spPr>
          <a:xfrm>
            <a:off x="2514877" y="251371"/>
            <a:ext cx="75488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K-means and hue based segmentation</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4" name="文本框 12"/>
          <p:cNvSpPr txBox="1"/>
          <p:nvPr/>
        </p:nvSpPr>
        <p:spPr>
          <a:xfrm>
            <a:off x="5476572" y="374670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en-US" altLang="zh-CN" sz="2400" b="1" dirty="0"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8" name="Freeform: Shape 3"/>
          <p:cNvSpPr/>
          <p:nvPr/>
        </p:nvSpPr>
        <p:spPr>
          <a:xfrm rot="16200000" flipV="1">
            <a:off x="6089084" y="4255898"/>
            <a:ext cx="926426"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384000" tIns="0" rIns="288000" bIns="864000" anchor="t" anchorCtr="1">
            <a:normAutofit fontScale="72500"/>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9" name="Freeform: Shape 4"/>
          <p:cNvSpPr/>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4306267" y="273705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Fuzzy Rank Order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14" name="文本框 13"/>
          <p:cNvSpPr txBox="1"/>
          <p:nvPr/>
        </p:nvSpPr>
        <p:spPr>
          <a:xfrm>
            <a:off x="577215" y="2667000"/>
            <a:ext cx="3182620" cy="1983740"/>
          </a:xfrm>
          <a:prstGeom prst="rect">
            <a:avLst/>
          </a:prstGeom>
          <a:noFill/>
        </p:spPr>
        <p:txBody>
          <a:bodyPr wrap="square" rtlCol="0">
            <a:spAutoFit/>
            <a:scene3d>
              <a:camera prst="orthographicFront"/>
              <a:lightRig rig="threePt" dir="t"/>
            </a:scene3d>
            <a:sp3d contourW="12700"/>
          </a:bodyPr>
          <a:p>
            <a:pPr algn="just">
              <a:lnSpc>
                <a:spcPct val="114000"/>
              </a:lnSpc>
            </a:pPr>
            <a:r>
              <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rPr>
              <a:t>The proposed color image filtering system consists of impulse noise prediction &amp; noise</a:t>
            </a:r>
            <a:endPar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rPr>
              <a:t>detector, ROF filter, and pixel reconstruction steps. Since color images consist of three color</a:t>
            </a:r>
            <a:endPar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rPr>
              <a:t>channels-Red, Green, and Blue. So we apply it to the three color channels-Red, Green and</a:t>
            </a:r>
            <a:endPar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rPr>
              <a:t>Blue separately, and then combine the results for each of the channels to acquire the final</a:t>
            </a:r>
            <a:endPar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rPr>
              <a:t>denoised image.</a:t>
            </a:r>
            <a:endParaRPr lang="en-US" altLang="zh-CN" sz="1200" dirty="0">
              <a:solidFill>
                <a:schemeClr val="tx1">
                  <a:lumMod val="50000"/>
                  <a:lumOff val="50000"/>
                </a:schemeClr>
              </a:solidFill>
              <a:latin typeface="Times New Roman Regular" panose="02020603050405020304" charset="0"/>
              <a:ea typeface="Arial" panose="020B0604020202020204" pitchFamily="34" charset="0"/>
              <a:cs typeface="Times New Roman Regular" panose="02020603050405020304" charset="0"/>
            </a:endParaRPr>
          </a:p>
        </p:txBody>
      </p:sp>
      <p:sp>
        <p:nvSpPr>
          <p:cNvPr id="18" name="文本框 17"/>
          <p:cNvSpPr txBox="1"/>
          <p:nvPr/>
        </p:nvSpPr>
        <p:spPr>
          <a:xfrm>
            <a:off x="958026" y="448218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9" name="文本框 18"/>
          <p:cNvSpPr txBox="1"/>
          <p:nvPr/>
        </p:nvSpPr>
        <p:spPr>
          <a:xfrm>
            <a:off x="8530168" y="367786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0" name="文本框 19"/>
          <p:cNvSpPr txBox="1"/>
          <p:nvPr/>
        </p:nvSpPr>
        <p:spPr>
          <a:xfrm>
            <a:off x="8530168" y="5493273"/>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1" name="文本框 20"/>
          <p:cNvSpPr txBox="1"/>
          <p:nvPr/>
        </p:nvSpPr>
        <p:spPr>
          <a:xfrm>
            <a:off x="3029227" y="302171"/>
            <a:ext cx="4640580" cy="645160"/>
          </a:xfrm>
          <a:prstGeom prst="rect">
            <a:avLst/>
          </a:prstGeom>
          <a:noFill/>
        </p:spPr>
        <p:txBody>
          <a:bodyPr wrap="none" rtlCol="0">
            <a:spAutoFit/>
          </a:bodyPr>
          <a:p>
            <a:pPr algn="ctr"/>
            <a:r>
              <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rPr>
              <a:t>Proposed methodology</a:t>
            </a:r>
            <a:endParaRPr lang="en-US" altLang="zh-CN" sz="3600" b="1" dirty="0">
              <a:gradFill>
                <a:gsLst>
                  <a:gs pos="0">
                    <a:srgbClr val="74891A"/>
                  </a:gs>
                  <a:gs pos="100000">
                    <a:srgbClr val="4D5F2E"/>
                  </a:gs>
                </a:gsLst>
                <a:lin ang="1800000" scaled="0"/>
              </a:gradFill>
              <a:latin typeface="Times New Roman Bold" panose="02020603050405020304" charset="0"/>
              <a:ea typeface="Arial" panose="020B0604020202020204" pitchFamily="34" charset="0"/>
              <a:cs typeface="Times New Roman Bold" panose="02020603050405020304" charset="0"/>
            </a:endParaRPr>
          </a:p>
        </p:txBody>
      </p:sp>
      <p:sp>
        <p:nvSpPr>
          <p:cNvPr id="3" name="文本框 12"/>
          <p:cNvSpPr txBox="1"/>
          <p:nvPr/>
        </p:nvSpPr>
        <p:spPr>
          <a:xfrm>
            <a:off x="5476572" y="5513274"/>
            <a:ext cx="2398875" cy="58356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Hue based Segmentation</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4" name="文本框 12"/>
          <p:cNvSpPr txBox="1"/>
          <p:nvPr/>
        </p:nvSpPr>
        <p:spPr>
          <a:xfrm>
            <a:off x="5475937" y="3639389"/>
            <a:ext cx="2398875" cy="82994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Disease spot identification on HSI model</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37185"/>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bg1"/>
                </a:solidFill>
                <a:latin typeface="Arial" panose="020B0604020202020204" pitchFamily="34" charset="0"/>
                <a:ea typeface="Arial" panose="020B0604020202020204" pitchFamily="34" charset="0"/>
                <a:sym typeface="+mn-ea"/>
              </a:rPr>
              <a:t>K-means</a:t>
            </a:r>
            <a:endParaRPr lang="en-US" altLang="zh-CN" sz="1600" b="1" smtClean="0">
              <a:solidFill>
                <a:schemeClr val="bg1"/>
              </a:solidFill>
              <a:latin typeface="Arial" panose="020B0604020202020204" pitchFamily="34" charset="0"/>
              <a:ea typeface="Arial" panose="020B06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9933835" y="2245413"/>
            <a:ext cx="957323" cy="9573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7042150" y="2170430"/>
            <a:ext cx="2891790" cy="1106805"/>
          </a:xfrm>
          <a:prstGeom prst="rect">
            <a:avLst/>
          </a:prstGeom>
          <a:noFill/>
        </p:spPr>
        <p:txBody>
          <a:bodyPr wrap="square" rtlCol="0">
            <a:spAutoFit/>
          </a:bodyPr>
          <a:lstStyle/>
          <a:p>
            <a:r>
              <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rPr>
              <a:t>PART</a:t>
            </a:r>
            <a:endPar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1" name="文本框 20"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10017600" y="2295067"/>
            <a:ext cx="873558" cy="830997"/>
          </a:xfrm>
          <a:prstGeom prst="rect">
            <a:avLst/>
          </a:prstGeom>
          <a:noFill/>
        </p:spPr>
        <p:txBody>
          <a:bodyPr wrap="square" rtlCol="0">
            <a:spAutoFit/>
          </a:bodyPr>
          <a:lstStyle/>
          <a:p>
            <a:r>
              <a:rPr lang="en-US" altLang="zh-CN" sz="4800" b="1" dirty="0" smtClean="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02</a:t>
            </a:r>
            <a:endParaRPr lang="zh-CN"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rot="5400000">
            <a:off x="9084870" y="1569461"/>
            <a:ext cx="0" cy="396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7121832" y="4091421"/>
            <a:ext cx="3926076" cy="707886"/>
          </a:xfrm>
          <a:prstGeom prst="rect">
            <a:avLst/>
          </a:prstGeom>
          <a:noFill/>
        </p:spPr>
        <p:txBody>
          <a:bodyPr wrap="none" rtlCol="0">
            <a:spAutoFit/>
          </a:bodyPr>
          <a:lstStyle/>
          <a:p>
            <a:pPr algn="ctr"/>
            <a:r>
              <a:rPr lang="en-US" altLang="zh-CN" sz="4000" b="1" dirty="0">
                <a:solidFill>
                  <a:schemeClr val="bg1"/>
                </a:solidFill>
                <a:latin typeface="Arial" panose="020B0604020202020204" pitchFamily="34" charset="0"/>
                <a:ea typeface="Arial" panose="020B0604020202020204" pitchFamily="34" charset="0"/>
                <a:cs typeface="Arial" panose="020B0604020202020204" pitchFamily="34" charset="0"/>
              </a:rPr>
              <a:t>Education policy</a:t>
            </a:r>
            <a:endParaRPr lang="zh-CN" altLang="en-US" sz="4000" b="1" dirty="0">
              <a:solidFill>
                <a:schemeClr val="bg1"/>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3"/>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102366" y="695871"/>
            <a:ext cx="5787162"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policy</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Freeform 3"/>
          <p:cNvSpPr/>
          <p:nvPr/>
        </p:nvSpPr>
        <p:spPr>
          <a:xfrm>
            <a:off x="4126203" y="2885380"/>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9" name="Freeform 4"/>
          <p:cNvSpPr/>
          <p:nvPr/>
        </p:nvSpPr>
        <p:spPr>
          <a:xfrm rot="2700000">
            <a:off x="5105957" y="196223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1" name="Freeform 5"/>
          <p:cNvSpPr/>
          <p:nvPr/>
        </p:nvSpPr>
        <p:spPr>
          <a:xfrm flipH="1">
            <a:off x="7381732" y="28935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2" name="Freeform 6"/>
          <p:cNvSpPr/>
          <p:nvPr/>
        </p:nvSpPr>
        <p:spPr>
          <a:xfrm rot="18900000" flipH="1">
            <a:off x="6401979" y="1970412"/>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3" name="Freeform 7"/>
          <p:cNvSpPr/>
          <p:nvPr/>
        </p:nvSpPr>
        <p:spPr>
          <a:xfrm flipH="1" flipV="1">
            <a:off x="7373556" y="43492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4" name="Freeform 8"/>
          <p:cNvSpPr/>
          <p:nvPr/>
        </p:nvSpPr>
        <p:spPr>
          <a:xfrm rot="2700000" flipH="1" flipV="1">
            <a:off x="6372107" y="528874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5" name="Freeform 9"/>
          <p:cNvSpPr/>
          <p:nvPr/>
        </p:nvSpPr>
        <p:spPr>
          <a:xfrm flipV="1">
            <a:off x="4134377" y="4357431"/>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6" name="Freeform 10"/>
          <p:cNvSpPr/>
          <p:nvPr/>
        </p:nvSpPr>
        <p:spPr>
          <a:xfrm rot="18900000" flipV="1">
            <a:off x="5114131" y="5280573"/>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cxnSp>
        <p:nvCxnSpPr>
          <p:cNvPr id="17" name="Straight Connector 11"/>
          <p:cNvCxnSpPr/>
          <p:nvPr/>
        </p:nvCxnSpPr>
        <p:spPr>
          <a:xfrm flipH="1">
            <a:off x="3650659" y="4357429"/>
            <a:ext cx="824000" cy="0"/>
          </a:xfrm>
          <a:prstGeom prst="line">
            <a:avLst/>
          </a:prstGeom>
          <a:noFill/>
          <a:ln w="19050" cap="flat" cmpd="sng" algn="ctr">
            <a:solidFill>
              <a:srgbClr val="4D5F2E"/>
            </a:solidFill>
            <a:prstDash val="solid"/>
            <a:miter lim="800000"/>
            <a:tailEnd type="oval"/>
          </a:ln>
          <a:effectLst/>
        </p:spPr>
      </p:cxnSp>
      <p:grpSp>
        <p:nvGrpSpPr>
          <p:cNvPr id="18" name="Group 13"/>
          <p:cNvGrpSpPr/>
          <p:nvPr/>
        </p:nvGrpSpPr>
        <p:grpSpPr>
          <a:xfrm>
            <a:off x="3647595" y="2414438"/>
            <a:ext cx="892032" cy="824000"/>
            <a:chOff x="4228147" y="2074893"/>
            <a:chExt cx="692928" cy="640080"/>
          </a:xfrm>
        </p:grpSpPr>
        <p:cxnSp>
          <p:nvCxnSpPr>
            <p:cNvPr id="19" name="Straight Connector 14"/>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0" name="Straight Connector 15"/>
            <p:cNvCxnSpPr/>
            <p:nvPr/>
          </p:nvCxnSpPr>
          <p:spPr>
            <a:xfrm flipH="1">
              <a:off x="4228147" y="2166249"/>
              <a:ext cx="466625"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1" name="Group 16"/>
          <p:cNvGrpSpPr/>
          <p:nvPr/>
        </p:nvGrpSpPr>
        <p:grpSpPr>
          <a:xfrm flipV="1">
            <a:off x="3650661" y="5334292"/>
            <a:ext cx="1112760" cy="824000"/>
            <a:chOff x="4056686" y="2074893"/>
            <a:chExt cx="864389" cy="640080"/>
          </a:xfrm>
        </p:grpSpPr>
        <p:cxnSp>
          <p:nvCxnSpPr>
            <p:cNvPr id="22" name="Straight Connector 17"/>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3" name="Straight Connector 18"/>
            <p:cNvCxnSpPr/>
            <p:nvPr/>
          </p:nvCxnSpPr>
          <p:spPr>
            <a:xfrm flipH="1" flipV="1">
              <a:off x="4056686" y="2166249"/>
              <a:ext cx="638087"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4" name="Group 20"/>
          <p:cNvGrpSpPr/>
          <p:nvPr/>
        </p:nvGrpSpPr>
        <p:grpSpPr>
          <a:xfrm flipH="1">
            <a:off x="7456303" y="2190656"/>
            <a:ext cx="1106132" cy="824000"/>
            <a:chOff x="4061835" y="2074893"/>
            <a:chExt cx="859240" cy="640080"/>
          </a:xfrm>
        </p:grpSpPr>
        <p:cxnSp>
          <p:nvCxnSpPr>
            <p:cNvPr id="25" name="Straight Connector 21"/>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6" name="Straight Connector 22"/>
            <p:cNvCxnSpPr/>
            <p:nvPr/>
          </p:nvCxnSpPr>
          <p:spPr>
            <a:xfrm flipH="1">
              <a:off x="4061835" y="2166249"/>
              <a:ext cx="632937" cy="0"/>
            </a:xfrm>
            <a:prstGeom prst="line">
              <a:avLst/>
            </a:prstGeom>
            <a:noFill/>
            <a:ln w="19050" cap="flat" cmpd="sng" algn="ctr">
              <a:solidFill>
                <a:srgbClr val="74891A"/>
              </a:solidFill>
              <a:prstDash val="solid"/>
              <a:miter lim="800000"/>
              <a:headEnd type="none" w="med" len="med"/>
              <a:tailEnd type="oval" w="med" len="med"/>
            </a:ln>
            <a:effectLst/>
          </p:spPr>
        </p:cxnSp>
      </p:grpSp>
      <p:cxnSp>
        <p:nvCxnSpPr>
          <p:cNvPr id="27" name="Straight Connector 23"/>
          <p:cNvCxnSpPr/>
          <p:nvPr/>
        </p:nvCxnSpPr>
        <p:spPr>
          <a:xfrm rot="5400000" flipV="1">
            <a:off x="8169118" y="3581388"/>
            <a:ext cx="0" cy="824000"/>
          </a:xfrm>
          <a:prstGeom prst="line">
            <a:avLst/>
          </a:prstGeom>
          <a:noFill/>
          <a:ln w="19050" cap="flat" cmpd="sng" algn="ctr">
            <a:solidFill>
              <a:srgbClr val="4D5F2E"/>
            </a:solidFill>
            <a:prstDash val="solid"/>
            <a:miter lim="800000"/>
            <a:tailEnd type="oval"/>
          </a:ln>
          <a:effectLst/>
        </p:spPr>
      </p:cxnSp>
      <p:grpSp>
        <p:nvGrpSpPr>
          <p:cNvPr id="28" name="Group 24"/>
          <p:cNvGrpSpPr/>
          <p:nvPr/>
        </p:nvGrpSpPr>
        <p:grpSpPr>
          <a:xfrm flipH="1" flipV="1">
            <a:off x="7679061" y="5088452"/>
            <a:ext cx="1112263" cy="824000"/>
            <a:chOff x="4057073" y="2074893"/>
            <a:chExt cx="864002" cy="640080"/>
          </a:xfrm>
        </p:grpSpPr>
        <p:cxnSp>
          <p:nvCxnSpPr>
            <p:cNvPr id="29" name="Straight Connector 25"/>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30" name="Straight Connector 26"/>
            <p:cNvCxnSpPr/>
            <p:nvPr/>
          </p:nvCxnSpPr>
          <p:spPr>
            <a:xfrm flipH="1" flipV="1">
              <a:off x="4057073" y="2166249"/>
              <a:ext cx="637699" cy="0"/>
            </a:xfrm>
            <a:prstGeom prst="line">
              <a:avLst/>
            </a:prstGeom>
            <a:noFill/>
            <a:ln w="19050" cap="flat" cmpd="sng" algn="ctr">
              <a:solidFill>
                <a:srgbClr val="74891A"/>
              </a:solidFill>
              <a:prstDash val="solid"/>
              <a:miter lim="800000"/>
              <a:headEnd type="none" w="med" len="med"/>
              <a:tailEnd type="oval" w="med" len="med"/>
            </a:ln>
            <a:effectLst/>
          </p:spPr>
        </p:cxnSp>
      </p:grpSp>
      <p:sp>
        <p:nvSpPr>
          <p:cNvPr id="31" name="AutoShape 59"/>
          <p:cNvSpPr/>
          <p:nvPr/>
        </p:nvSpPr>
        <p:spPr bwMode="auto">
          <a:xfrm>
            <a:off x="5369191" y="3526335"/>
            <a:ext cx="1297335" cy="129511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gradFill>
            <a:gsLst>
              <a:gs pos="0">
                <a:srgbClr val="74891A"/>
              </a:gs>
              <a:gs pos="100000">
                <a:srgbClr val="4D5F2E"/>
              </a:gs>
            </a:gsLst>
            <a:lin ang="5400000" scaled="1"/>
          </a:gradFill>
          <a:ln>
            <a:noFill/>
          </a:ln>
          <a:effectLst/>
        </p:spPr>
        <p:txBody>
          <a:bodyPr lIns="50800" tIns="50800" rIns="50800" bIns="50800" anchor="ctr"/>
          <a:lstStyle/>
          <a:p>
            <a:pPr defTabSz="609600">
              <a:defRPr/>
            </a:pPr>
            <a:endParaRPr lang="en-US" sz="4000" kern="0">
              <a:solidFill>
                <a:srgbClr val="FFFFFF"/>
              </a:solidFill>
              <a:effectLst>
                <a:outerShdw blurRad="38100" dist="38100" dir="2700000" algn="tl">
                  <a:srgbClr val="000000"/>
                </a:outerShdw>
              </a:effectLst>
              <a:latin typeface="Arial" panose="020B0604020202020204" pitchFamily="34" charset="0"/>
            </a:endParaRPr>
          </a:p>
        </p:txBody>
      </p:sp>
      <p:grpSp>
        <p:nvGrpSpPr>
          <p:cNvPr id="32" name="组合 31"/>
          <p:cNvGrpSpPr/>
          <p:nvPr/>
        </p:nvGrpSpPr>
        <p:grpSpPr>
          <a:xfrm>
            <a:off x="8677755" y="1869542"/>
            <a:ext cx="2801722" cy="1024014"/>
            <a:chOff x="1643984" y="2349127"/>
            <a:chExt cx="2492110" cy="910852"/>
          </a:xfrm>
        </p:grpSpPr>
        <p:sp>
          <p:nvSpPr>
            <p:cNvPr id="33" name="文本框 32"/>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34" name="文本框 33"/>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35" name="组合 34"/>
          <p:cNvGrpSpPr/>
          <p:nvPr/>
        </p:nvGrpSpPr>
        <p:grpSpPr>
          <a:xfrm>
            <a:off x="8677755" y="3396380"/>
            <a:ext cx="2801722" cy="1024014"/>
            <a:chOff x="1643984" y="2349127"/>
            <a:chExt cx="2492110" cy="910852"/>
          </a:xfrm>
        </p:grpSpPr>
        <p:sp>
          <p:nvSpPr>
            <p:cNvPr id="36" name="文本框 35"/>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37" name="文本框 36"/>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38" name="组合 37"/>
          <p:cNvGrpSpPr/>
          <p:nvPr/>
        </p:nvGrpSpPr>
        <p:grpSpPr>
          <a:xfrm>
            <a:off x="8786473" y="5209124"/>
            <a:ext cx="2801722" cy="1024014"/>
            <a:chOff x="1643984" y="2349127"/>
            <a:chExt cx="2492110" cy="910852"/>
          </a:xfrm>
        </p:grpSpPr>
        <p:sp>
          <p:nvSpPr>
            <p:cNvPr id="39" name="文本框 38"/>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40" name="文本框 39"/>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41" name="组合 40"/>
          <p:cNvGrpSpPr/>
          <p:nvPr/>
        </p:nvGrpSpPr>
        <p:grpSpPr>
          <a:xfrm>
            <a:off x="617449" y="2214358"/>
            <a:ext cx="2801722" cy="1024014"/>
            <a:chOff x="1643984" y="2349127"/>
            <a:chExt cx="2492110" cy="910852"/>
          </a:xfrm>
        </p:grpSpPr>
        <p:sp>
          <p:nvSpPr>
            <p:cNvPr id="42" name="文本框 41"/>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43" name="文本框 42"/>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44" name="组合 43"/>
          <p:cNvGrpSpPr/>
          <p:nvPr/>
        </p:nvGrpSpPr>
        <p:grpSpPr>
          <a:xfrm>
            <a:off x="617449" y="3741196"/>
            <a:ext cx="2801722" cy="1024014"/>
            <a:chOff x="1643984" y="2349127"/>
            <a:chExt cx="2492110" cy="910852"/>
          </a:xfrm>
        </p:grpSpPr>
        <p:sp>
          <p:nvSpPr>
            <p:cNvPr id="45" name="文本框 44"/>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46" name="文本框 45"/>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47" name="组合 46"/>
          <p:cNvGrpSpPr/>
          <p:nvPr/>
        </p:nvGrpSpPr>
        <p:grpSpPr>
          <a:xfrm>
            <a:off x="726167" y="5553940"/>
            <a:ext cx="2801722" cy="1024014"/>
            <a:chOff x="1643984" y="2349127"/>
            <a:chExt cx="2492110" cy="910852"/>
          </a:xfrm>
        </p:grpSpPr>
        <p:sp>
          <p:nvSpPr>
            <p:cNvPr id="48" name="文本框 47"/>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49" name="文本框 48"/>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500"/>
                                        <p:tgtEl>
                                          <p:spTgt spid="38"/>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8" name="直接连接符 7"/>
          <p:cNvCxnSpPr/>
          <p:nvPr/>
        </p:nvCxnSpPr>
        <p:spPr>
          <a:xfrm flipH="1">
            <a:off x="4512656" y="4452289"/>
            <a:ext cx="1107356"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9" name="iş1íḑé"/>
          <p:cNvSpPr/>
          <p:nvPr/>
        </p:nvSpPr>
        <p:spPr bwMode="auto">
          <a:xfrm>
            <a:off x="5707498" y="4713851"/>
            <a:ext cx="844586" cy="1207115"/>
          </a:xfrm>
          <a:custGeom>
            <a:avLst/>
            <a:gdLst>
              <a:gd name="T0" fmla="*/ 103 w 270"/>
              <a:gd name="T1" fmla="*/ 388 h 388"/>
              <a:gd name="T2" fmla="*/ 0 w 270"/>
              <a:gd name="T3" fmla="*/ 267 h 388"/>
              <a:gd name="T4" fmla="*/ 243 w 270"/>
              <a:gd name="T5" fmla="*/ 0 h 388"/>
              <a:gd name="T6" fmla="*/ 260 w 270"/>
              <a:gd name="T7" fmla="*/ 109 h 388"/>
              <a:gd name="T8" fmla="*/ 269 w 270"/>
              <a:gd name="T9" fmla="*/ 178 h 388"/>
              <a:gd name="T10" fmla="*/ 264 w 270"/>
              <a:gd name="T11" fmla="*/ 200 h 388"/>
              <a:gd name="T12" fmla="*/ 108 w 270"/>
              <a:gd name="T13" fmla="*/ 384 h 388"/>
              <a:gd name="T14" fmla="*/ 103 w 270"/>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88">
                <a:moveTo>
                  <a:pt x="103" y="388"/>
                </a:moveTo>
                <a:cubicBezTo>
                  <a:pt x="69" y="347"/>
                  <a:pt x="35" y="308"/>
                  <a:pt x="0" y="267"/>
                </a:cubicBezTo>
                <a:cubicBezTo>
                  <a:pt x="81" y="179"/>
                  <a:pt x="160" y="91"/>
                  <a:pt x="243" y="0"/>
                </a:cubicBezTo>
                <a:cubicBezTo>
                  <a:pt x="249" y="39"/>
                  <a:pt x="255" y="74"/>
                  <a:pt x="260" y="109"/>
                </a:cubicBezTo>
                <a:cubicBezTo>
                  <a:pt x="263" y="132"/>
                  <a:pt x="267" y="155"/>
                  <a:pt x="269" y="178"/>
                </a:cubicBezTo>
                <a:cubicBezTo>
                  <a:pt x="270" y="185"/>
                  <a:pt x="268" y="195"/>
                  <a:pt x="264" y="200"/>
                </a:cubicBezTo>
                <a:cubicBezTo>
                  <a:pt x="212" y="262"/>
                  <a:pt x="160" y="323"/>
                  <a:pt x="108" y="384"/>
                </a:cubicBezTo>
                <a:cubicBezTo>
                  <a:pt x="107" y="385"/>
                  <a:pt x="106" y="386"/>
                  <a:pt x="103" y="388"/>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1" name="ïṩľiḋè"/>
          <p:cNvSpPr/>
          <p:nvPr/>
        </p:nvSpPr>
        <p:spPr bwMode="auto">
          <a:xfrm>
            <a:off x="5465812" y="2060564"/>
            <a:ext cx="1130931" cy="1116482"/>
          </a:xfrm>
          <a:custGeom>
            <a:avLst/>
            <a:gdLst>
              <a:gd name="T0" fmla="*/ 114 w 361"/>
              <a:gd name="T1" fmla="*/ 359 h 359"/>
              <a:gd name="T2" fmla="*/ 129 w 361"/>
              <a:gd name="T3" fmla="*/ 254 h 359"/>
              <a:gd name="T4" fmla="*/ 118 w 361"/>
              <a:gd name="T5" fmla="*/ 225 h 359"/>
              <a:gd name="T6" fmla="*/ 28 w 361"/>
              <a:gd name="T7" fmla="*/ 130 h 359"/>
              <a:gd name="T8" fmla="*/ 43 w 361"/>
              <a:gd name="T9" fmla="*/ 55 h 359"/>
              <a:gd name="T10" fmla="*/ 318 w 361"/>
              <a:gd name="T11" fmla="*/ 53 h 359"/>
              <a:gd name="T12" fmla="*/ 325 w 361"/>
              <a:gd name="T13" fmla="*/ 58 h 359"/>
              <a:gd name="T14" fmla="*/ 337 w 361"/>
              <a:gd name="T15" fmla="*/ 125 h 359"/>
              <a:gd name="T16" fmla="*/ 244 w 361"/>
              <a:gd name="T17" fmla="*/ 226 h 359"/>
              <a:gd name="T18" fmla="*/ 232 w 361"/>
              <a:gd name="T19" fmla="*/ 249 h 359"/>
              <a:gd name="T20" fmla="*/ 226 w 361"/>
              <a:gd name="T21" fmla="*/ 260 h 359"/>
              <a:gd name="T22" fmla="*/ 120 w 361"/>
              <a:gd name="T23" fmla="*/ 357 h 359"/>
              <a:gd name="T24" fmla="*/ 114 w 361"/>
              <a:gd name="T25" fmla="*/ 35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1" h="359">
                <a:moveTo>
                  <a:pt x="114" y="359"/>
                </a:moveTo>
                <a:cubicBezTo>
                  <a:pt x="119" y="324"/>
                  <a:pt x="124" y="289"/>
                  <a:pt x="129" y="254"/>
                </a:cubicBezTo>
                <a:cubicBezTo>
                  <a:pt x="131" y="242"/>
                  <a:pt x="128" y="234"/>
                  <a:pt x="118" y="225"/>
                </a:cubicBezTo>
                <a:cubicBezTo>
                  <a:pt x="87" y="195"/>
                  <a:pt x="55" y="164"/>
                  <a:pt x="28" y="130"/>
                </a:cubicBezTo>
                <a:cubicBezTo>
                  <a:pt x="0" y="96"/>
                  <a:pt x="5" y="78"/>
                  <a:pt x="43" y="55"/>
                </a:cubicBezTo>
                <a:cubicBezTo>
                  <a:pt x="134" y="0"/>
                  <a:pt x="226" y="0"/>
                  <a:pt x="318" y="53"/>
                </a:cubicBezTo>
                <a:cubicBezTo>
                  <a:pt x="320" y="55"/>
                  <a:pt x="323" y="56"/>
                  <a:pt x="325" y="58"/>
                </a:cubicBezTo>
                <a:cubicBezTo>
                  <a:pt x="356" y="81"/>
                  <a:pt x="361" y="96"/>
                  <a:pt x="337" y="125"/>
                </a:cubicBezTo>
                <a:cubicBezTo>
                  <a:pt x="308" y="161"/>
                  <a:pt x="275" y="192"/>
                  <a:pt x="244" y="226"/>
                </a:cubicBezTo>
                <a:cubicBezTo>
                  <a:pt x="238" y="232"/>
                  <a:pt x="236" y="241"/>
                  <a:pt x="232" y="249"/>
                </a:cubicBezTo>
                <a:cubicBezTo>
                  <a:pt x="230" y="253"/>
                  <a:pt x="229" y="258"/>
                  <a:pt x="226" y="260"/>
                </a:cubicBezTo>
                <a:cubicBezTo>
                  <a:pt x="191" y="293"/>
                  <a:pt x="156" y="325"/>
                  <a:pt x="120" y="357"/>
                </a:cubicBezTo>
                <a:cubicBezTo>
                  <a:pt x="119" y="358"/>
                  <a:pt x="117" y="359"/>
                  <a:pt x="114" y="359"/>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2" name="iśļídé"/>
          <p:cNvSpPr/>
          <p:nvPr/>
        </p:nvSpPr>
        <p:spPr bwMode="auto">
          <a:xfrm>
            <a:off x="5515726" y="4167432"/>
            <a:ext cx="961488" cy="1187412"/>
          </a:xfrm>
          <a:custGeom>
            <a:avLst/>
            <a:gdLst>
              <a:gd name="T0" fmla="*/ 4 w 307"/>
              <a:gd name="T1" fmla="*/ 382 h 382"/>
              <a:gd name="T2" fmla="*/ 1 w 307"/>
              <a:gd name="T3" fmla="*/ 350 h 382"/>
              <a:gd name="T4" fmla="*/ 6 w 307"/>
              <a:gd name="T5" fmla="*/ 310 h 382"/>
              <a:gd name="T6" fmla="*/ 15 w 307"/>
              <a:gd name="T7" fmla="*/ 287 h 382"/>
              <a:gd name="T8" fmla="*/ 268 w 307"/>
              <a:gd name="T9" fmla="*/ 10 h 382"/>
              <a:gd name="T10" fmla="*/ 278 w 307"/>
              <a:gd name="T11" fmla="*/ 0 h 382"/>
              <a:gd name="T12" fmla="*/ 289 w 307"/>
              <a:gd name="T13" fmla="*/ 66 h 382"/>
              <a:gd name="T14" fmla="*/ 289 w 307"/>
              <a:gd name="T15" fmla="*/ 72 h 382"/>
              <a:gd name="T16" fmla="*/ 255 w 307"/>
              <a:gd name="T17" fmla="*/ 162 h 382"/>
              <a:gd name="T18" fmla="*/ 24 w 307"/>
              <a:gd name="T19" fmla="*/ 371 h 382"/>
              <a:gd name="T20" fmla="*/ 12 w 307"/>
              <a:gd name="T21" fmla="*/ 382 h 382"/>
              <a:gd name="T22" fmla="*/ 4 w 307"/>
              <a:gd name="T2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 h="382">
                <a:moveTo>
                  <a:pt x="4" y="382"/>
                </a:moveTo>
                <a:cubicBezTo>
                  <a:pt x="3" y="371"/>
                  <a:pt x="0" y="360"/>
                  <a:pt x="1" y="350"/>
                </a:cubicBezTo>
                <a:cubicBezTo>
                  <a:pt x="1" y="337"/>
                  <a:pt x="3" y="323"/>
                  <a:pt x="6" y="310"/>
                </a:cubicBezTo>
                <a:cubicBezTo>
                  <a:pt x="7" y="302"/>
                  <a:pt x="10" y="293"/>
                  <a:pt x="15" y="287"/>
                </a:cubicBezTo>
                <a:cubicBezTo>
                  <a:pt x="99" y="195"/>
                  <a:pt x="184" y="102"/>
                  <a:pt x="268" y="10"/>
                </a:cubicBezTo>
                <a:cubicBezTo>
                  <a:pt x="270" y="7"/>
                  <a:pt x="273" y="5"/>
                  <a:pt x="278" y="0"/>
                </a:cubicBezTo>
                <a:cubicBezTo>
                  <a:pt x="282" y="24"/>
                  <a:pt x="285" y="45"/>
                  <a:pt x="289" y="66"/>
                </a:cubicBezTo>
                <a:cubicBezTo>
                  <a:pt x="289" y="68"/>
                  <a:pt x="288" y="71"/>
                  <a:pt x="289" y="72"/>
                </a:cubicBezTo>
                <a:cubicBezTo>
                  <a:pt x="307" y="114"/>
                  <a:pt x="283" y="137"/>
                  <a:pt x="255" y="162"/>
                </a:cubicBezTo>
                <a:cubicBezTo>
                  <a:pt x="177" y="231"/>
                  <a:pt x="101" y="301"/>
                  <a:pt x="24" y="371"/>
                </a:cubicBezTo>
                <a:cubicBezTo>
                  <a:pt x="20" y="375"/>
                  <a:pt x="16" y="378"/>
                  <a:pt x="12" y="382"/>
                </a:cubicBezTo>
                <a:cubicBezTo>
                  <a:pt x="9" y="382"/>
                  <a:pt x="7" y="382"/>
                  <a:pt x="4" y="382"/>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3" name="îŝḷîḑé"/>
          <p:cNvSpPr/>
          <p:nvPr/>
        </p:nvSpPr>
        <p:spPr bwMode="auto">
          <a:xfrm>
            <a:off x="5603731" y="3615758"/>
            <a:ext cx="753953" cy="1042926"/>
          </a:xfrm>
          <a:custGeom>
            <a:avLst/>
            <a:gdLst>
              <a:gd name="T0" fmla="*/ 225 w 241"/>
              <a:gd name="T1" fmla="*/ 0 h 335"/>
              <a:gd name="T2" fmla="*/ 240 w 241"/>
              <a:gd name="T3" fmla="*/ 107 h 335"/>
              <a:gd name="T4" fmla="*/ 233 w 241"/>
              <a:gd name="T5" fmla="*/ 126 h 335"/>
              <a:gd name="T6" fmla="*/ 7 w 241"/>
              <a:gd name="T7" fmla="*/ 332 h 335"/>
              <a:gd name="T8" fmla="*/ 0 w 241"/>
              <a:gd name="T9" fmla="*/ 335 h 335"/>
              <a:gd name="T10" fmla="*/ 16 w 241"/>
              <a:gd name="T11" fmla="*/ 232 h 335"/>
              <a:gd name="T12" fmla="*/ 23 w 241"/>
              <a:gd name="T13" fmla="*/ 220 h 335"/>
              <a:gd name="T14" fmla="*/ 217 w 241"/>
              <a:gd name="T15" fmla="*/ 6 h 335"/>
              <a:gd name="T16" fmla="*/ 225 w 241"/>
              <a:gd name="T17"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35">
                <a:moveTo>
                  <a:pt x="225" y="0"/>
                </a:moveTo>
                <a:cubicBezTo>
                  <a:pt x="230" y="37"/>
                  <a:pt x="236" y="72"/>
                  <a:pt x="240" y="107"/>
                </a:cubicBezTo>
                <a:cubicBezTo>
                  <a:pt x="241" y="113"/>
                  <a:pt x="238" y="122"/>
                  <a:pt x="233" y="126"/>
                </a:cubicBezTo>
                <a:cubicBezTo>
                  <a:pt x="158" y="195"/>
                  <a:pt x="83" y="263"/>
                  <a:pt x="7" y="332"/>
                </a:cubicBezTo>
                <a:cubicBezTo>
                  <a:pt x="6" y="333"/>
                  <a:pt x="4" y="333"/>
                  <a:pt x="0" y="335"/>
                </a:cubicBezTo>
                <a:cubicBezTo>
                  <a:pt x="5" y="299"/>
                  <a:pt x="10" y="266"/>
                  <a:pt x="16" y="232"/>
                </a:cubicBezTo>
                <a:cubicBezTo>
                  <a:pt x="16" y="227"/>
                  <a:pt x="20" y="223"/>
                  <a:pt x="23" y="220"/>
                </a:cubicBezTo>
                <a:cubicBezTo>
                  <a:pt x="87" y="148"/>
                  <a:pt x="152" y="77"/>
                  <a:pt x="217" y="6"/>
                </a:cubicBezTo>
                <a:cubicBezTo>
                  <a:pt x="219" y="4"/>
                  <a:pt x="220" y="3"/>
                  <a:pt x="225" y="0"/>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4" name="íṣḷïdé"/>
          <p:cNvSpPr/>
          <p:nvPr/>
        </p:nvSpPr>
        <p:spPr bwMode="auto">
          <a:xfrm>
            <a:off x="5716693" y="3069338"/>
            <a:ext cx="556927" cy="845899"/>
          </a:xfrm>
          <a:custGeom>
            <a:avLst/>
            <a:gdLst>
              <a:gd name="T0" fmla="*/ 0 w 178"/>
              <a:gd name="T1" fmla="*/ 270 h 272"/>
              <a:gd name="T2" fmla="*/ 16 w 178"/>
              <a:gd name="T3" fmla="*/ 162 h 272"/>
              <a:gd name="T4" fmla="*/ 24 w 178"/>
              <a:gd name="T5" fmla="*/ 149 h 272"/>
              <a:gd name="T6" fmla="*/ 156 w 178"/>
              <a:gd name="T7" fmla="*/ 4 h 272"/>
              <a:gd name="T8" fmla="*/ 163 w 178"/>
              <a:gd name="T9" fmla="*/ 0 h 272"/>
              <a:gd name="T10" fmla="*/ 178 w 178"/>
              <a:gd name="T11" fmla="*/ 107 h 272"/>
              <a:gd name="T12" fmla="*/ 173 w 178"/>
              <a:gd name="T13" fmla="*/ 118 h 272"/>
              <a:gd name="T14" fmla="*/ 5 w 178"/>
              <a:gd name="T15" fmla="*/ 272 h 272"/>
              <a:gd name="T16" fmla="*/ 0 w 178"/>
              <a:gd name="T17" fmla="*/ 27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72">
                <a:moveTo>
                  <a:pt x="0" y="270"/>
                </a:moveTo>
                <a:cubicBezTo>
                  <a:pt x="5" y="234"/>
                  <a:pt x="10" y="198"/>
                  <a:pt x="16" y="162"/>
                </a:cubicBezTo>
                <a:cubicBezTo>
                  <a:pt x="16" y="158"/>
                  <a:pt x="20" y="153"/>
                  <a:pt x="24" y="149"/>
                </a:cubicBezTo>
                <a:cubicBezTo>
                  <a:pt x="68" y="101"/>
                  <a:pt x="112" y="53"/>
                  <a:pt x="156" y="4"/>
                </a:cubicBezTo>
                <a:cubicBezTo>
                  <a:pt x="157" y="3"/>
                  <a:pt x="159" y="2"/>
                  <a:pt x="163" y="0"/>
                </a:cubicBezTo>
                <a:cubicBezTo>
                  <a:pt x="168" y="36"/>
                  <a:pt x="173" y="71"/>
                  <a:pt x="178" y="107"/>
                </a:cubicBezTo>
                <a:cubicBezTo>
                  <a:pt x="178" y="110"/>
                  <a:pt x="176" y="116"/>
                  <a:pt x="173" y="118"/>
                </a:cubicBezTo>
                <a:cubicBezTo>
                  <a:pt x="117" y="170"/>
                  <a:pt x="61" y="221"/>
                  <a:pt x="5" y="272"/>
                </a:cubicBezTo>
                <a:cubicBezTo>
                  <a:pt x="3" y="271"/>
                  <a:pt x="1" y="271"/>
                  <a:pt x="0" y="270"/>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cxnSp>
        <p:nvCxnSpPr>
          <p:cNvPr id="15" name="直接连接符 14"/>
          <p:cNvCxnSpPr/>
          <p:nvPr/>
        </p:nvCxnSpPr>
        <p:spPr>
          <a:xfrm>
            <a:off x="6273621" y="3040284"/>
            <a:ext cx="1487849"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433435" y="4349338"/>
            <a:ext cx="1328035"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4512656" y="5693194"/>
            <a:ext cx="1318470"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grpSp>
        <p:nvGrpSpPr>
          <p:cNvPr id="18" name="组合 17"/>
          <p:cNvGrpSpPr/>
          <p:nvPr/>
        </p:nvGrpSpPr>
        <p:grpSpPr>
          <a:xfrm>
            <a:off x="7857764" y="2566101"/>
            <a:ext cx="3246940" cy="948368"/>
            <a:chOff x="1085274" y="2349127"/>
            <a:chExt cx="2916661" cy="851900"/>
          </a:xfrm>
        </p:grpSpPr>
        <p:sp>
          <p:nvSpPr>
            <p:cNvPr id="19" name="文本框 18"/>
            <p:cNvSpPr txBox="1"/>
            <p:nvPr/>
          </p:nvSpPr>
          <p:spPr>
            <a:xfrm>
              <a:off x="1085274" y="2349127"/>
              <a:ext cx="2133781" cy="331764"/>
            </a:xfrm>
            <a:prstGeom prst="rect">
              <a:avLst/>
            </a:prstGeom>
            <a:noFill/>
          </p:spPr>
          <p:txBody>
            <a:bodyPr wrap="square" rtlCol="0">
              <a:spAutoFit/>
              <a:scene3d>
                <a:camera prst="orthographicFront"/>
                <a:lightRig rig="threePt" dir="t"/>
              </a:scene3d>
              <a:sp3d contourW="12700"/>
            </a:bodyPr>
            <a:lstStyle/>
            <a:p>
              <a:r>
                <a:rPr lang="en-US" altLang="zh-CN"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0" name="文本框 19"/>
            <p:cNvSpPr txBox="1"/>
            <p:nvPr/>
          </p:nvSpPr>
          <p:spPr>
            <a:xfrm>
              <a:off x="1085274" y="2687681"/>
              <a:ext cx="2916661" cy="513346"/>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print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to be used in a wider field</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1" name="组合 20"/>
          <p:cNvGrpSpPr/>
          <p:nvPr/>
        </p:nvGrpSpPr>
        <p:grpSpPr>
          <a:xfrm>
            <a:off x="7857764" y="3875154"/>
            <a:ext cx="3246940" cy="948368"/>
            <a:chOff x="1085274" y="2349127"/>
            <a:chExt cx="2916661" cy="851900"/>
          </a:xfrm>
        </p:grpSpPr>
        <p:sp>
          <p:nvSpPr>
            <p:cNvPr id="22" name="文本框 21"/>
            <p:cNvSpPr txBox="1"/>
            <p:nvPr/>
          </p:nvSpPr>
          <p:spPr>
            <a:xfrm>
              <a:off x="1085274" y="2349127"/>
              <a:ext cx="2133781" cy="331764"/>
            </a:xfrm>
            <a:prstGeom prst="rect">
              <a:avLst/>
            </a:prstGeom>
            <a:noFill/>
          </p:spPr>
          <p:txBody>
            <a:bodyPr wrap="square" rtlCol="0">
              <a:spAutoFit/>
              <a:scene3d>
                <a:camera prst="orthographicFront"/>
                <a:lightRig rig="threePt" dir="t"/>
              </a:scene3d>
              <a:sp3d contourW="12700"/>
            </a:bodyPr>
            <a:lstStyle/>
            <a:p>
              <a:r>
                <a:rPr lang="en-US" altLang="zh-CN"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3" name="文本框 22"/>
            <p:cNvSpPr txBox="1"/>
            <p:nvPr/>
          </p:nvSpPr>
          <p:spPr>
            <a:xfrm>
              <a:off x="1085274" y="2687681"/>
              <a:ext cx="2916661" cy="513346"/>
            </a:xfrm>
            <a:prstGeom prst="rect">
              <a:avLst/>
            </a:prstGeom>
            <a:noFill/>
          </p:spPr>
          <p:txBody>
            <a:bodyPr wrap="square" rtlCol="0">
              <a:spAutoFit/>
              <a:scene3d>
                <a:camera prst="orthographicFront"/>
                <a:lightRig rig="threePt" dir="t"/>
              </a:scene3d>
              <a:sp3d contourW="12700"/>
            </a:bodyPr>
            <a:lstStyle/>
            <a:p>
              <a:pPr algn="just">
                <a:lnSpc>
                  <a:spcPct val="114000"/>
                </a:lnSpc>
              </a:pP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print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to be used in a wider field</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4" name="组合 23"/>
          <p:cNvGrpSpPr/>
          <p:nvPr/>
        </p:nvGrpSpPr>
        <p:grpSpPr>
          <a:xfrm>
            <a:off x="1059398" y="3978104"/>
            <a:ext cx="3246940" cy="948368"/>
            <a:chOff x="1085274" y="2349127"/>
            <a:chExt cx="2916661" cy="851900"/>
          </a:xfrm>
        </p:grpSpPr>
        <p:sp>
          <p:nvSpPr>
            <p:cNvPr id="25" name="文本框 24"/>
            <p:cNvSpPr txBox="1"/>
            <p:nvPr/>
          </p:nvSpPr>
          <p:spPr>
            <a:xfrm>
              <a:off x="1868154" y="2349127"/>
              <a:ext cx="2133781" cy="331764"/>
            </a:xfrm>
            <a:prstGeom prst="rect">
              <a:avLst/>
            </a:prstGeom>
            <a:noFill/>
          </p:spPr>
          <p:txBody>
            <a:bodyPr wrap="square" rtlCol="0">
              <a:spAutoFit/>
              <a:scene3d>
                <a:camera prst="orthographicFront"/>
                <a:lightRig rig="threePt" dir="t"/>
              </a:scene3d>
              <a:sp3d contourW="12700"/>
            </a:bodyPr>
            <a:lstStyle/>
            <a:p>
              <a:pPr algn="r"/>
              <a:r>
                <a:rPr lang="en-US" altLang="zh-CN"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6" name="文本框 25"/>
            <p:cNvSpPr txBox="1"/>
            <p:nvPr/>
          </p:nvSpPr>
          <p:spPr>
            <a:xfrm>
              <a:off x="1085274" y="2687681"/>
              <a:ext cx="2916661" cy="513346"/>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print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to be used in a wider field</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7" name="组合 26"/>
          <p:cNvGrpSpPr/>
          <p:nvPr/>
        </p:nvGrpSpPr>
        <p:grpSpPr>
          <a:xfrm>
            <a:off x="1059398" y="5219010"/>
            <a:ext cx="3246940" cy="948368"/>
            <a:chOff x="1085274" y="2349127"/>
            <a:chExt cx="2916661" cy="851900"/>
          </a:xfrm>
        </p:grpSpPr>
        <p:sp>
          <p:nvSpPr>
            <p:cNvPr id="28" name="文本框 27"/>
            <p:cNvSpPr txBox="1"/>
            <p:nvPr/>
          </p:nvSpPr>
          <p:spPr>
            <a:xfrm>
              <a:off x="1868154" y="2349127"/>
              <a:ext cx="2133781" cy="331764"/>
            </a:xfrm>
            <a:prstGeom prst="rect">
              <a:avLst/>
            </a:prstGeom>
            <a:noFill/>
          </p:spPr>
          <p:txBody>
            <a:bodyPr wrap="square" rtlCol="0">
              <a:spAutoFit/>
              <a:scene3d>
                <a:camera prst="orthographicFront"/>
                <a:lightRig rig="threePt" dir="t"/>
              </a:scene3d>
              <a:sp3d contourW="12700"/>
            </a:bodyPr>
            <a:lstStyle/>
            <a:p>
              <a:pPr algn="r"/>
              <a:r>
                <a:rPr lang="en-US" altLang="zh-CN"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9" name="文本框 28"/>
            <p:cNvSpPr txBox="1"/>
            <p:nvPr/>
          </p:nvSpPr>
          <p:spPr>
            <a:xfrm>
              <a:off x="1085274" y="2687681"/>
              <a:ext cx="2916661" cy="513346"/>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print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 </a:t>
              </a:r>
              <a:r>
                <a:rPr lang="en-US" altLang="zh-CN" sz="1200" dirty="0">
                  <a:solidFill>
                    <a:schemeClr val="tx1">
                      <a:lumMod val="50000"/>
                      <a:lumOff val="50000"/>
                    </a:schemeClr>
                  </a:solidFill>
                  <a:latin typeface="Arial" panose="020B0604020202020204" pitchFamily="34" charset="0"/>
                  <a:ea typeface="Arial" panose="020B0604020202020204" pitchFamily="34" charset="0"/>
                </a:rPr>
                <a:t>to be used in a wider field</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grpSp>
      <p:sp>
        <p:nvSpPr>
          <p:cNvPr id="30" name="文本框 29"/>
          <p:cNvSpPr txBox="1"/>
          <p:nvPr/>
        </p:nvSpPr>
        <p:spPr>
          <a:xfrm>
            <a:off x="3102366" y="695871"/>
            <a:ext cx="5787162"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policy</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strVal val="#ppt_w+.3"/>
                                          </p:val>
                                        </p:tav>
                                        <p:tav tm="100000">
                                          <p:val>
                                            <p:strVal val="#ppt_w"/>
                                          </p:val>
                                        </p:tav>
                                      </p:tavLst>
                                    </p:anim>
                                    <p:anim calcmode="lin" valueType="num">
                                      <p:cBhvr>
                                        <p:cTn id="8" dur="1000" fill="hold"/>
                                        <p:tgtEl>
                                          <p:spTgt spid="30"/>
                                        </p:tgtEl>
                                        <p:attrNameLst>
                                          <p:attrName>ppt_h</p:attrName>
                                        </p:attrNameLst>
                                      </p:cBhvr>
                                      <p:tavLst>
                                        <p:tav tm="0">
                                          <p:val>
                                            <p:strVal val="#ppt_h"/>
                                          </p:val>
                                        </p:tav>
                                        <p:tav tm="100000">
                                          <p:val>
                                            <p:strVal val="#ppt_h"/>
                                          </p:val>
                                        </p:tav>
                                      </p:tavLst>
                                    </p:anim>
                                    <p:animEffect transition="in" filter="fade">
                                      <p:cBhvr>
                                        <p:cTn id="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Shape 1054"/>
          <p:cNvSpPr/>
          <p:nvPr/>
        </p:nvSpPr>
        <p:spPr>
          <a:xfrm>
            <a:off x="5511563" y="3737566"/>
            <a:ext cx="1219494" cy="1219478"/>
          </a:xfrm>
          <a:custGeom>
            <a:avLst/>
            <a:gdLst/>
            <a:ahLst/>
            <a:cxnLst>
              <a:cxn ang="0">
                <a:pos x="wd2" y="hd2"/>
              </a:cxn>
              <a:cxn ang="5400000">
                <a:pos x="wd2" y="hd2"/>
              </a:cxn>
              <a:cxn ang="10800000">
                <a:pos x="wd2" y="hd2"/>
              </a:cxn>
              <a:cxn ang="16200000">
                <a:pos x="wd2" y="hd2"/>
              </a:cxn>
            </a:cxnLst>
            <a:rect l="0" t="0" r="r" b="b"/>
            <a:pathLst>
              <a:path w="19679" h="19679" extrusionOk="0">
                <a:moveTo>
                  <a:pt x="2881" y="2882"/>
                </a:moveTo>
                <a:cubicBezTo>
                  <a:pt x="6724" y="-961"/>
                  <a:pt x="12954" y="-961"/>
                  <a:pt x="16797" y="2882"/>
                </a:cubicBezTo>
                <a:cubicBezTo>
                  <a:pt x="20639" y="6724"/>
                  <a:pt x="20639" y="12954"/>
                  <a:pt x="16797" y="16796"/>
                </a:cubicBezTo>
                <a:cubicBezTo>
                  <a:pt x="12954" y="20639"/>
                  <a:pt x="6724" y="20639"/>
                  <a:pt x="2881" y="16796"/>
                </a:cubicBezTo>
                <a:cubicBezTo>
                  <a:pt x="-961" y="12954"/>
                  <a:pt x="-961" y="6724"/>
                  <a:pt x="2881" y="2882"/>
                </a:cubicBezTo>
                <a:close/>
              </a:path>
            </a:pathLst>
          </a:custGeom>
          <a:noFill/>
          <a:ln w="38100" cap="flat">
            <a:solidFill>
              <a:srgbClr val="4D5F2E"/>
            </a:solidFill>
            <a:miter lim="400000"/>
          </a:ln>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9" name="Shape 1057"/>
          <p:cNvSpPr/>
          <p:nvPr/>
        </p:nvSpPr>
        <p:spPr>
          <a:xfrm>
            <a:off x="5077298" y="2017496"/>
            <a:ext cx="2086245" cy="1798268"/>
          </a:xfrm>
          <a:custGeom>
            <a:avLst/>
            <a:gdLst/>
            <a:ahLst/>
            <a:cxnLst>
              <a:cxn ang="0">
                <a:pos x="wd2" y="hd2"/>
              </a:cxn>
              <a:cxn ang="5400000">
                <a:pos x="wd2" y="hd2"/>
              </a:cxn>
              <a:cxn ang="10800000">
                <a:pos x="wd2" y="hd2"/>
              </a:cxn>
              <a:cxn ang="16200000">
                <a:pos x="wd2" y="hd2"/>
              </a:cxn>
            </a:cxnLst>
            <a:rect l="0" t="0" r="r" b="b"/>
            <a:pathLst>
              <a:path w="21600" h="21600" extrusionOk="0">
                <a:moveTo>
                  <a:pt x="18098" y="21591"/>
                </a:moveTo>
                <a:lnTo>
                  <a:pt x="21600" y="19242"/>
                </a:lnTo>
                <a:lnTo>
                  <a:pt x="12881" y="1722"/>
                </a:lnTo>
                <a:cubicBezTo>
                  <a:pt x="12310" y="574"/>
                  <a:pt x="11557" y="0"/>
                  <a:pt x="10804" y="0"/>
                </a:cubicBezTo>
                <a:cubicBezTo>
                  <a:pt x="10050" y="0"/>
                  <a:pt x="9297" y="574"/>
                  <a:pt x="8726" y="1722"/>
                </a:cubicBezTo>
                <a:lnTo>
                  <a:pt x="0" y="19256"/>
                </a:lnTo>
                <a:lnTo>
                  <a:pt x="3503" y="21600"/>
                </a:lnTo>
                <a:cubicBezTo>
                  <a:pt x="5163" y="19021"/>
                  <a:pt x="7815" y="17351"/>
                  <a:pt x="10804" y="17351"/>
                </a:cubicBezTo>
                <a:cubicBezTo>
                  <a:pt x="13788" y="17351"/>
                  <a:pt x="16437" y="19017"/>
                  <a:pt x="18098" y="21591"/>
                </a:cubicBezTo>
                <a:close/>
              </a:path>
            </a:pathLst>
          </a:custGeom>
          <a:solidFill>
            <a:srgbClr val="74891A"/>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11" name="Shape 1060"/>
          <p:cNvSpPr/>
          <p:nvPr/>
        </p:nvSpPr>
        <p:spPr>
          <a:xfrm>
            <a:off x="6222394" y="3789668"/>
            <a:ext cx="1923282" cy="1791982"/>
          </a:xfrm>
          <a:custGeom>
            <a:avLst/>
            <a:gdLst/>
            <a:ahLst/>
            <a:cxnLst>
              <a:cxn ang="0">
                <a:pos x="wd2" y="hd2"/>
              </a:cxn>
              <a:cxn ang="5400000">
                <a:pos x="wd2" y="hd2"/>
              </a:cxn>
              <a:cxn ang="10800000">
                <a:pos x="wd2" y="hd2"/>
              </a:cxn>
              <a:cxn ang="16200000">
                <a:pos x="wd2" y="hd2"/>
              </a:cxn>
            </a:cxnLst>
            <a:rect l="0" t="0" r="r" b="b"/>
            <a:pathLst>
              <a:path w="21451" h="21600" extrusionOk="0">
                <a:moveTo>
                  <a:pt x="20927" y="17411"/>
                </a:moveTo>
                <a:lnTo>
                  <a:pt x="11625" y="0"/>
                </a:lnTo>
                <a:lnTo>
                  <a:pt x="7861" y="2351"/>
                </a:lnTo>
                <a:cubicBezTo>
                  <a:pt x="8391" y="3654"/>
                  <a:pt x="8685" y="5094"/>
                  <a:pt x="8685" y="6609"/>
                </a:cubicBezTo>
                <a:cubicBezTo>
                  <a:pt x="8685" y="8527"/>
                  <a:pt x="8213" y="10327"/>
                  <a:pt x="7388" y="11879"/>
                </a:cubicBezTo>
                <a:cubicBezTo>
                  <a:pt x="5873" y="14732"/>
                  <a:pt x="3165" y="16750"/>
                  <a:pt x="0" y="17141"/>
                </a:cubicBezTo>
                <a:lnTo>
                  <a:pt x="2" y="21600"/>
                </a:lnTo>
                <a:lnTo>
                  <a:pt x="18688" y="21600"/>
                </a:lnTo>
                <a:cubicBezTo>
                  <a:pt x="19869" y="21600"/>
                  <a:pt x="20714" y="21165"/>
                  <a:pt x="21139" y="20459"/>
                </a:cubicBezTo>
                <a:cubicBezTo>
                  <a:pt x="21600" y="19694"/>
                  <a:pt x="21566" y="18609"/>
                  <a:pt x="20927" y="17411"/>
                </a:cubicBezTo>
                <a:close/>
              </a:path>
            </a:pathLst>
          </a:custGeom>
          <a:solidFill>
            <a:srgbClr val="536A18"/>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12" name="Shape 1063"/>
          <p:cNvSpPr/>
          <p:nvPr/>
        </p:nvSpPr>
        <p:spPr>
          <a:xfrm>
            <a:off x="4095788" y="3789668"/>
            <a:ext cx="1924438" cy="1790824"/>
          </a:xfrm>
          <a:custGeom>
            <a:avLst/>
            <a:gdLst/>
            <a:ahLst/>
            <a:cxnLst>
              <a:cxn ang="0">
                <a:pos x="wd2" y="hd2"/>
              </a:cxn>
              <a:cxn ang="5400000">
                <a:pos x="wd2" y="hd2"/>
              </a:cxn>
              <a:cxn ang="10800000">
                <a:pos x="wd2" y="hd2"/>
              </a:cxn>
              <a:cxn ang="16200000">
                <a:pos x="wd2" y="hd2"/>
              </a:cxn>
            </a:cxnLst>
            <a:rect l="0" t="0" r="r" b="b"/>
            <a:pathLst>
              <a:path w="21451" h="21600" extrusionOk="0">
                <a:moveTo>
                  <a:pt x="14054" y="11873"/>
                </a:moveTo>
                <a:cubicBezTo>
                  <a:pt x="13230" y="10320"/>
                  <a:pt x="12758" y="8519"/>
                  <a:pt x="12758" y="6599"/>
                </a:cubicBezTo>
                <a:cubicBezTo>
                  <a:pt x="12758" y="5087"/>
                  <a:pt x="13051" y="3651"/>
                  <a:pt x="13577" y="2349"/>
                </a:cubicBezTo>
                <a:lnTo>
                  <a:pt x="9812" y="0"/>
                </a:lnTo>
                <a:lnTo>
                  <a:pt x="524" y="17408"/>
                </a:lnTo>
                <a:cubicBezTo>
                  <a:pt x="-116" y="18607"/>
                  <a:pt x="-149" y="19693"/>
                  <a:pt x="312" y="20459"/>
                </a:cubicBezTo>
                <a:cubicBezTo>
                  <a:pt x="737" y="21165"/>
                  <a:pt x="1581" y="21600"/>
                  <a:pt x="2761" y="21600"/>
                </a:cubicBezTo>
                <a:lnTo>
                  <a:pt x="21451" y="21600"/>
                </a:lnTo>
                <a:lnTo>
                  <a:pt x="21449" y="17139"/>
                </a:lnTo>
                <a:cubicBezTo>
                  <a:pt x="18281" y="16752"/>
                  <a:pt x="15571" y="14730"/>
                  <a:pt x="14054" y="11873"/>
                </a:cubicBezTo>
                <a:close/>
              </a:path>
            </a:pathLst>
          </a:custGeom>
          <a:solidFill>
            <a:srgbClr val="4D5F2E"/>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grpSp>
        <p:nvGrpSpPr>
          <p:cNvPr id="13" name="Group 31"/>
          <p:cNvGrpSpPr/>
          <p:nvPr/>
        </p:nvGrpSpPr>
        <p:grpSpPr>
          <a:xfrm>
            <a:off x="5759919" y="3991335"/>
            <a:ext cx="682100" cy="684390"/>
            <a:chOff x="4906963" y="2173288"/>
            <a:chExt cx="473075" cy="474663"/>
          </a:xfrm>
          <a:gradFill>
            <a:gsLst>
              <a:gs pos="0">
                <a:srgbClr val="74891A"/>
              </a:gs>
              <a:gs pos="100000">
                <a:srgbClr val="4D5F2E"/>
              </a:gs>
            </a:gsLst>
            <a:lin ang="5400000" scaled="1"/>
          </a:gradFill>
          <a:effectLst>
            <a:outerShdw blurRad="76200" dir="18900000" sy="23000" kx="-1200000" algn="bl" rotWithShape="0">
              <a:prstClr val="black">
                <a:alpha val="20000"/>
              </a:prstClr>
            </a:outerShdw>
          </a:effectLst>
        </p:grpSpPr>
        <p:sp>
          <p:nvSpPr>
            <p:cNvPr id="14" name="Freeform 32"/>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5" name="Freeform 33"/>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grpSp>
        <p:nvGrpSpPr>
          <p:cNvPr id="16" name="Group 34"/>
          <p:cNvGrpSpPr/>
          <p:nvPr/>
        </p:nvGrpSpPr>
        <p:grpSpPr>
          <a:xfrm>
            <a:off x="4536083" y="4685080"/>
            <a:ext cx="579099" cy="567652"/>
            <a:chOff x="4122738" y="2944813"/>
            <a:chExt cx="401638" cy="393700"/>
          </a:xfrm>
          <a:solidFill>
            <a:schemeClr val="bg2"/>
          </a:solidFill>
          <a:effectLst>
            <a:outerShdw blurRad="76200" dir="18900000" sy="23000" kx="-1200000" algn="bl" rotWithShape="0">
              <a:prstClr val="black">
                <a:alpha val="20000"/>
              </a:prstClr>
            </a:outerShdw>
          </a:effectLst>
        </p:grpSpPr>
        <p:sp>
          <p:nvSpPr>
            <p:cNvPr id="17" name="Freeform 24"/>
            <p:cNvSpPr/>
            <p:nvPr/>
          </p:nvSpPr>
          <p:spPr bwMode="auto">
            <a:xfrm>
              <a:off x="4279901" y="2944813"/>
              <a:ext cx="238125" cy="239713"/>
            </a:xfrm>
            <a:custGeom>
              <a:avLst/>
              <a:gdLst>
                <a:gd name="T0" fmla="*/ 46 w 112"/>
                <a:gd name="T1" fmla="*/ 111 h 113"/>
                <a:gd name="T2" fmla="*/ 97 w 112"/>
                <a:gd name="T3" fmla="*/ 61 h 113"/>
                <a:gd name="T4" fmla="*/ 99 w 112"/>
                <a:gd name="T5" fmla="*/ 14 h 113"/>
                <a:gd name="T6" fmla="*/ 52 w 112"/>
                <a:gd name="T7" fmla="*/ 16 h 113"/>
                <a:gd name="T8" fmla="*/ 1 w 112"/>
                <a:gd name="T9" fmla="*/ 67 h 113"/>
                <a:gd name="T10" fmla="*/ 1 w 112"/>
                <a:gd name="T11" fmla="*/ 69 h 113"/>
                <a:gd name="T12" fmla="*/ 43 w 112"/>
                <a:gd name="T13" fmla="*/ 111 h 113"/>
                <a:gd name="T14" fmla="*/ 46 w 112"/>
                <a:gd name="T15" fmla="*/ 111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13">
                  <a:moveTo>
                    <a:pt x="46" y="111"/>
                  </a:moveTo>
                  <a:cubicBezTo>
                    <a:pt x="59" y="98"/>
                    <a:pt x="97" y="61"/>
                    <a:pt x="97" y="61"/>
                  </a:cubicBezTo>
                  <a:cubicBezTo>
                    <a:pt x="110" y="47"/>
                    <a:pt x="112" y="27"/>
                    <a:pt x="99" y="14"/>
                  </a:cubicBezTo>
                  <a:cubicBezTo>
                    <a:pt x="85" y="0"/>
                    <a:pt x="66" y="2"/>
                    <a:pt x="52" y="16"/>
                  </a:cubicBezTo>
                  <a:cubicBezTo>
                    <a:pt x="1" y="67"/>
                    <a:pt x="1" y="67"/>
                    <a:pt x="1" y="67"/>
                  </a:cubicBezTo>
                  <a:cubicBezTo>
                    <a:pt x="1" y="67"/>
                    <a:pt x="0" y="68"/>
                    <a:pt x="1" y="69"/>
                  </a:cubicBezTo>
                  <a:cubicBezTo>
                    <a:pt x="10" y="78"/>
                    <a:pt x="36" y="104"/>
                    <a:pt x="43" y="111"/>
                  </a:cubicBezTo>
                  <a:cubicBezTo>
                    <a:pt x="44" y="112"/>
                    <a:pt x="45" y="113"/>
                    <a:pt x="46" y="111"/>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8" name="Freeform 25"/>
            <p:cNvSpPr/>
            <p:nvPr/>
          </p:nvSpPr>
          <p:spPr bwMode="auto">
            <a:xfrm>
              <a:off x="4122738" y="3116263"/>
              <a:ext cx="225425" cy="222250"/>
            </a:xfrm>
            <a:custGeom>
              <a:avLst/>
              <a:gdLst>
                <a:gd name="T0" fmla="*/ 69 w 106"/>
                <a:gd name="T1" fmla="*/ 1 h 105"/>
                <a:gd name="T2" fmla="*/ 67 w 106"/>
                <a:gd name="T3" fmla="*/ 1 h 105"/>
                <a:gd name="T4" fmla="*/ 15 w 106"/>
                <a:gd name="T5" fmla="*/ 57 h 105"/>
                <a:gd name="T6" fmla="*/ 6 w 106"/>
                <a:gd name="T7" fmla="*/ 90 h 105"/>
                <a:gd name="T8" fmla="*/ 6 w 106"/>
                <a:gd name="T9" fmla="*/ 92 h 105"/>
                <a:gd name="T10" fmla="*/ 3 w 106"/>
                <a:gd name="T11" fmla="*/ 95 h 105"/>
                <a:gd name="T12" fmla="*/ 2 w 106"/>
                <a:gd name="T13" fmla="*/ 103 h 105"/>
                <a:gd name="T14" fmla="*/ 10 w 106"/>
                <a:gd name="T15" fmla="*/ 103 h 105"/>
                <a:gd name="T16" fmla="*/ 14 w 106"/>
                <a:gd name="T17" fmla="*/ 100 h 105"/>
                <a:gd name="T18" fmla="*/ 15 w 106"/>
                <a:gd name="T19" fmla="*/ 99 h 105"/>
                <a:gd name="T20" fmla="*/ 49 w 106"/>
                <a:gd name="T21" fmla="*/ 91 h 105"/>
                <a:gd name="T22" fmla="*/ 105 w 106"/>
                <a:gd name="T23" fmla="*/ 39 h 105"/>
                <a:gd name="T24" fmla="*/ 105 w 106"/>
                <a:gd name="T25" fmla="*/ 37 h 105"/>
                <a:gd name="T26" fmla="*/ 69 w 106"/>
                <a:gd name="T27" fmla="*/ 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5">
                  <a:moveTo>
                    <a:pt x="69" y="1"/>
                  </a:moveTo>
                  <a:cubicBezTo>
                    <a:pt x="68" y="0"/>
                    <a:pt x="67" y="0"/>
                    <a:pt x="67" y="1"/>
                  </a:cubicBezTo>
                  <a:cubicBezTo>
                    <a:pt x="61" y="7"/>
                    <a:pt x="27" y="44"/>
                    <a:pt x="15" y="57"/>
                  </a:cubicBezTo>
                  <a:cubicBezTo>
                    <a:pt x="7" y="65"/>
                    <a:pt x="5" y="81"/>
                    <a:pt x="6" y="90"/>
                  </a:cubicBezTo>
                  <a:cubicBezTo>
                    <a:pt x="6" y="91"/>
                    <a:pt x="6" y="91"/>
                    <a:pt x="6" y="92"/>
                  </a:cubicBezTo>
                  <a:cubicBezTo>
                    <a:pt x="4" y="93"/>
                    <a:pt x="3" y="94"/>
                    <a:pt x="3" y="95"/>
                  </a:cubicBezTo>
                  <a:cubicBezTo>
                    <a:pt x="0" y="98"/>
                    <a:pt x="1" y="102"/>
                    <a:pt x="2" y="103"/>
                  </a:cubicBezTo>
                  <a:cubicBezTo>
                    <a:pt x="3" y="105"/>
                    <a:pt x="8" y="105"/>
                    <a:pt x="10" y="103"/>
                  </a:cubicBezTo>
                  <a:cubicBezTo>
                    <a:pt x="11" y="102"/>
                    <a:pt x="12" y="101"/>
                    <a:pt x="14" y="100"/>
                  </a:cubicBezTo>
                  <a:cubicBezTo>
                    <a:pt x="14" y="99"/>
                    <a:pt x="15" y="99"/>
                    <a:pt x="15" y="99"/>
                  </a:cubicBezTo>
                  <a:cubicBezTo>
                    <a:pt x="24" y="101"/>
                    <a:pt x="41" y="99"/>
                    <a:pt x="49" y="91"/>
                  </a:cubicBezTo>
                  <a:cubicBezTo>
                    <a:pt x="61" y="78"/>
                    <a:pt x="99" y="44"/>
                    <a:pt x="105" y="39"/>
                  </a:cubicBezTo>
                  <a:cubicBezTo>
                    <a:pt x="105" y="38"/>
                    <a:pt x="106" y="38"/>
                    <a:pt x="105" y="37"/>
                  </a:cubicBezTo>
                  <a:cubicBezTo>
                    <a:pt x="96" y="28"/>
                    <a:pt x="78" y="10"/>
                    <a:pt x="69" y="1"/>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9" name="Freeform 26"/>
            <p:cNvSpPr/>
            <p:nvPr/>
          </p:nvSpPr>
          <p:spPr bwMode="auto">
            <a:xfrm>
              <a:off x="4419601" y="3092450"/>
              <a:ext cx="104775" cy="106363"/>
            </a:xfrm>
            <a:custGeom>
              <a:avLst/>
              <a:gdLst>
                <a:gd name="T0" fmla="*/ 11 w 49"/>
                <a:gd name="T1" fmla="*/ 47 h 50"/>
                <a:gd name="T2" fmla="*/ 2 w 49"/>
                <a:gd name="T3" fmla="*/ 47 h 50"/>
                <a:gd name="T4" fmla="*/ 2 w 49"/>
                <a:gd name="T5" fmla="*/ 47 h 50"/>
                <a:gd name="T6" fmla="*/ 2 w 49"/>
                <a:gd name="T7" fmla="*/ 38 h 50"/>
                <a:gd name="T8" fmla="*/ 37 w 49"/>
                <a:gd name="T9" fmla="*/ 3 h 50"/>
                <a:gd name="T10" fmla="*/ 46 w 49"/>
                <a:gd name="T11" fmla="*/ 3 h 50"/>
                <a:gd name="T12" fmla="*/ 46 w 49"/>
                <a:gd name="T13" fmla="*/ 3 h 50"/>
                <a:gd name="T14" fmla="*/ 46 w 49"/>
                <a:gd name="T15" fmla="*/ 12 h 50"/>
                <a:gd name="T16" fmla="*/ 11 w 49"/>
                <a:gd name="T17" fmla="*/ 4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0">
                  <a:moveTo>
                    <a:pt x="11" y="47"/>
                  </a:moveTo>
                  <a:cubicBezTo>
                    <a:pt x="9" y="50"/>
                    <a:pt x="5" y="50"/>
                    <a:pt x="2" y="47"/>
                  </a:cubicBezTo>
                  <a:cubicBezTo>
                    <a:pt x="2" y="47"/>
                    <a:pt x="2" y="47"/>
                    <a:pt x="2" y="47"/>
                  </a:cubicBezTo>
                  <a:cubicBezTo>
                    <a:pt x="0" y="45"/>
                    <a:pt x="0" y="41"/>
                    <a:pt x="2" y="38"/>
                  </a:cubicBezTo>
                  <a:cubicBezTo>
                    <a:pt x="37" y="3"/>
                    <a:pt x="37" y="3"/>
                    <a:pt x="37" y="3"/>
                  </a:cubicBezTo>
                  <a:cubicBezTo>
                    <a:pt x="40" y="0"/>
                    <a:pt x="44" y="0"/>
                    <a:pt x="46" y="3"/>
                  </a:cubicBezTo>
                  <a:cubicBezTo>
                    <a:pt x="46" y="3"/>
                    <a:pt x="46" y="3"/>
                    <a:pt x="46" y="3"/>
                  </a:cubicBezTo>
                  <a:cubicBezTo>
                    <a:pt x="49" y="5"/>
                    <a:pt x="49" y="9"/>
                    <a:pt x="46" y="12"/>
                  </a:cubicBezTo>
                  <a:lnTo>
                    <a:pt x="11" y="47"/>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sp>
        <p:nvSpPr>
          <p:cNvPr id="20" name="Freeform 118"/>
          <p:cNvSpPr>
            <a:spLocks noEditPoints="1"/>
          </p:cNvSpPr>
          <p:nvPr/>
        </p:nvSpPr>
        <p:spPr bwMode="auto">
          <a:xfrm>
            <a:off x="5908699" y="2648388"/>
            <a:ext cx="480673" cy="579099"/>
          </a:xfrm>
          <a:custGeom>
            <a:avLst/>
            <a:gdLst>
              <a:gd name="T0" fmla="*/ 112 w 118"/>
              <a:gd name="T1" fmla="*/ 28 h 142"/>
              <a:gd name="T2" fmla="*/ 118 w 118"/>
              <a:gd name="T3" fmla="*/ 22 h 142"/>
              <a:gd name="T4" fmla="*/ 112 w 118"/>
              <a:gd name="T5" fmla="*/ 16 h 142"/>
              <a:gd name="T6" fmla="*/ 65 w 118"/>
              <a:gd name="T7" fmla="*/ 16 h 142"/>
              <a:gd name="T8" fmla="*/ 65 w 118"/>
              <a:gd name="T9" fmla="*/ 12 h 142"/>
              <a:gd name="T10" fmla="*/ 112 w 118"/>
              <a:gd name="T11" fmla="*/ 12 h 142"/>
              <a:gd name="T12" fmla="*/ 118 w 118"/>
              <a:gd name="T13" fmla="*/ 6 h 142"/>
              <a:gd name="T14" fmla="*/ 112 w 118"/>
              <a:gd name="T15" fmla="*/ 0 h 142"/>
              <a:gd name="T16" fmla="*/ 6 w 118"/>
              <a:gd name="T17" fmla="*/ 0 h 142"/>
              <a:gd name="T18" fmla="*/ 0 w 118"/>
              <a:gd name="T19" fmla="*/ 6 h 142"/>
              <a:gd name="T20" fmla="*/ 6 w 118"/>
              <a:gd name="T21" fmla="*/ 12 h 142"/>
              <a:gd name="T22" fmla="*/ 53 w 118"/>
              <a:gd name="T23" fmla="*/ 12 h 142"/>
              <a:gd name="T24" fmla="*/ 53 w 118"/>
              <a:gd name="T25" fmla="*/ 16 h 142"/>
              <a:gd name="T26" fmla="*/ 6 w 118"/>
              <a:gd name="T27" fmla="*/ 16 h 142"/>
              <a:gd name="T28" fmla="*/ 0 w 118"/>
              <a:gd name="T29" fmla="*/ 22 h 142"/>
              <a:gd name="T30" fmla="*/ 6 w 118"/>
              <a:gd name="T31" fmla="*/ 28 h 142"/>
              <a:gd name="T32" fmla="*/ 53 w 118"/>
              <a:gd name="T33" fmla="*/ 28 h 142"/>
              <a:gd name="T34" fmla="*/ 53 w 118"/>
              <a:gd name="T35" fmla="*/ 38 h 142"/>
              <a:gd name="T36" fmla="*/ 33 w 118"/>
              <a:gd name="T37" fmla="*/ 38 h 142"/>
              <a:gd name="T38" fmla="*/ 27 w 118"/>
              <a:gd name="T39" fmla="*/ 42 h 142"/>
              <a:gd name="T40" fmla="*/ 1 w 118"/>
              <a:gd name="T41" fmla="*/ 99 h 142"/>
              <a:gd name="T42" fmla="*/ 2 w 118"/>
              <a:gd name="T43" fmla="*/ 106 h 142"/>
              <a:gd name="T44" fmla="*/ 28 w 118"/>
              <a:gd name="T45" fmla="*/ 139 h 142"/>
              <a:gd name="T46" fmla="*/ 33 w 118"/>
              <a:gd name="T47" fmla="*/ 142 h 142"/>
              <a:gd name="T48" fmla="*/ 86 w 118"/>
              <a:gd name="T49" fmla="*/ 142 h 142"/>
              <a:gd name="T50" fmla="*/ 90 w 118"/>
              <a:gd name="T51" fmla="*/ 139 h 142"/>
              <a:gd name="T52" fmla="*/ 117 w 118"/>
              <a:gd name="T53" fmla="*/ 106 h 142"/>
              <a:gd name="T54" fmla="*/ 118 w 118"/>
              <a:gd name="T55" fmla="*/ 99 h 142"/>
              <a:gd name="T56" fmla="*/ 91 w 118"/>
              <a:gd name="T57" fmla="*/ 42 h 142"/>
              <a:gd name="T58" fmla="*/ 86 w 118"/>
              <a:gd name="T59" fmla="*/ 38 h 142"/>
              <a:gd name="T60" fmla="*/ 65 w 118"/>
              <a:gd name="T61" fmla="*/ 38 h 142"/>
              <a:gd name="T62" fmla="*/ 65 w 118"/>
              <a:gd name="T63" fmla="*/ 28 h 142"/>
              <a:gd name="T64" fmla="*/ 112 w 118"/>
              <a:gd name="T65" fmla="*/ 28 h 142"/>
              <a:gd name="T66" fmla="*/ 105 w 118"/>
              <a:gd name="T67" fmla="*/ 101 h 142"/>
              <a:gd name="T68" fmla="*/ 13 w 118"/>
              <a:gd name="T69" fmla="*/ 101 h 142"/>
              <a:gd name="T70" fmla="*/ 37 w 118"/>
              <a:gd name="T71" fmla="*/ 50 h 142"/>
              <a:gd name="T72" fmla="*/ 82 w 118"/>
              <a:gd name="T73" fmla="*/ 50 h 142"/>
              <a:gd name="T74" fmla="*/ 105 w 118"/>
              <a:gd name="T75" fmla="*/ 10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8" h="142">
                <a:moveTo>
                  <a:pt x="112" y="28"/>
                </a:moveTo>
                <a:cubicBezTo>
                  <a:pt x="115" y="28"/>
                  <a:pt x="118" y="26"/>
                  <a:pt x="118" y="22"/>
                </a:cubicBezTo>
                <a:cubicBezTo>
                  <a:pt x="118" y="19"/>
                  <a:pt x="115" y="16"/>
                  <a:pt x="112" y="16"/>
                </a:cubicBezTo>
                <a:cubicBezTo>
                  <a:pt x="65" y="16"/>
                  <a:pt x="65" y="16"/>
                  <a:pt x="65" y="16"/>
                </a:cubicBezTo>
                <a:cubicBezTo>
                  <a:pt x="65" y="12"/>
                  <a:pt x="65" y="12"/>
                  <a:pt x="65" y="12"/>
                </a:cubicBezTo>
                <a:cubicBezTo>
                  <a:pt x="112" y="12"/>
                  <a:pt x="112" y="12"/>
                  <a:pt x="112" y="12"/>
                </a:cubicBezTo>
                <a:cubicBezTo>
                  <a:pt x="115" y="12"/>
                  <a:pt x="118" y="9"/>
                  <a:pt x="118" y="6"/>
                </a:cubicBezTo>
                <a:cubicBezTo>
                  <a:pt x="118" y="3"/>
                  <a:pt x="115" y="0"/>
                  <a:pt x="112" y="0"/>
                </a:cubicBezTo>
                <a:cubicBezTo>
                  <a:pt x="6" y="0"/>
                  <a:pt x="6" y="0"/>
                  <a:pt x="6" y="0"/>
                </a:cubicBezTo>
                <a:cubicBezTo>
                  <a:pt x="3" y="0"/>
                  <a:pt x="0" y="3"/>
                  <a:pt x="0" y="6"/>
                </a:cubicBezTo>
                <a:cubicBezTo>
                  <a:pt x="0" y="9"/>
                  <a:pt x="3" y="12"/>
                  <a:pt x="6" y="12"/>
                </a:cubicBezTo>
                <a:cubicBezTo>
                  <a:pt x="53" y="12"/>
                  <a:pt x="53" y="12"/>
                  <a:pt x="53" y="12"/>
                </a:cubicBezTo>
                <a:cubicBezTo>
                  <a:pt x="53" y="16"/>
                  <a:pt x="53" y="16"/>
                  <a:pt x="53" y="16"/>
                </a:cubicBezTo>
                <a:cubicBezTo>
                  <a:pt x="6" y="16"/>
                  <a:pt x="6" y="16"/>
                  <a:pt x="6" y="16"/>
                </a:cubicBezTo>
                <a:cubicBezTo>
                  <a:pt x="3" y="16"/>
                  <a:pt x="0" y="19"/>
                  <a:pt x="0" y="22"/>
                </a:cubicBezTo>
                <a:cubicBezTo>
                  <a:pt x="0" y="26"/>
                  <a:pt x="3" y="28"/>
                  <a:pt x="6" y="28"/>
                </a:cubicBezTo>
                <a:cubicBezTo>
                  <a:pt x="53" y="28"/>
                  <a:pt x="53" y="28"/>
                  <a:pt x="53" y="28"/>
                </a:cubicBezTo>
                <a:cubicBezTo>
                  <a:pt x="53" y="38"/>
                  <a:pt x="53" y="38"/>
                  <a:pt x="53" y="38"/>
                </a:cubicBezTo>
                <a:cubicBezTo>
                  <a:pt x="33" y="38"/>
                  <a:pt x="33" y="38"/>
                  <a:pt x="33" y="38"/>
                </a:cubicBezTo>
                <a:cubicBezTo>
                  <a:pt x="30" y="38"/>
                  <a:pt x="28" y="39"/>
                  <a:pt x="27" y="42"/>
                </a:cubicBezTo>
                <a:cubicBezTo>
                  <a:pt x="1" y="99"/>
                  <a:pt x="1" y="99"/>
                  <a:pt x="1" y="99"/>
                </a:cubicBezTo>
                <a:cubicBezTo>
                  <a:pt x="0" y="101"/>
                  <a:pt x="0" y="104"/>
                  <a:pt x="2" y="106"/>
                </a:cubicBezTo>
                <a:cubicBezTo>
                  <a:pt x="28" y="139"/>
                  <a:pt x="28" y="139"/>
                  <a:pt x="28" y="139"/>
                </a:cubicBezTo>
                <a:cubicBezTo>
                  <a:pt x="29" y="141"/>
                  <a:pt x="31" y="142"/>
                  <a:pt x="33" y="142"/>
                </a:cubicBezTo>
                <a:cubicBezTo>
                  <a:pt x="86" y="142"/>
                  <a:pt x="86" y="142"/>
                  <a:pt x="86" y="142"/>
                </a:cubicBezTo>
                <a:cubicBezTo>
                  <a:pt x="87" y="142"/>
                  <a:pt x="89" y="141"/>
                  <a:pt x="90" y="139"/>
                </a:cubicBezTo>
                <a:cubicBezTo>
                  <a:pt x="117" y="106"/>
                  <a:pt x="117" y="106"/>
                  <a:pt x="117" y="106"/>
                </a:cubicBezTo>
                <a:cubicBezTo>
                  <a:pt x="118" y="104"/>
                  <a:pt x="118" y="101"/>
                  <a:pt x="118" y="99"/>
                </a:cubicBezTo>
                <a:cubicBezTo>
                  <a:pt x="91" y="42"/>
                  <a:pt x="91" y="42"/>
                  <a:pt x="91" y="42"/>
                </a:cubicBezTo>
                <a:cubicBezTo>
                  <a:pt x="90" y="39"/>
                  <a:pt x="88" y="38"/>
                  <a:pt x="86" y="38"/>
                </a:cubicBezTo>
                <a:cubicBezTo>
                  <a:pt x="65" y="38"/>
                  <a:pt x="65" y="38"/>
                  <a:pt x="65" y="38"/>
                </a:cubicBezTo>
                <a:cubicBezTo>
                  <a:pt x="65" y="28"/>
                  <a:pt x="65" y="28"/>
                  <a:pt x="65" y="28"/>
                </a:cubicBezTo>
                <a:lnTo>
                  <a:pt x="112" y="28"/>
                </a:lnTo>
                <a:close/>
                <a:moveTo>
                  <a:pt x="105" y="101"/>
                </a:moveTo>
                <a:cubicBezTo>
                  <a:pt x="13" y="101"/>
                  <a:pt x="13" y="101"/>
                  <a:pt x="13" y="101"/>
                </a:cubicBezTo>
                <a:cubicBezTo>
                  <a:pt x="37" y="50"/>
                  <a:pt x="37" y="50"/>
                  <a:pt x="37" y="50"/>
                </a:cubicBezTo>
                <a:cubicBezTo>
                  <a:pt x="82" y="50"/>
                  <a:pt x="82" y="50"/>
                  <a:pt x="82" y="50"/>
                </a:cubicBezTo>
                <a:lnTo>
                  <a:pt x="105" y="101"/>
                </a:lnTo>
                <a:close/>
              </a:path>
            </a:pathLst>
          </a:custGeom>
          <a:solidFill>
            <a:schemeClr val="bg2"/>
          </a:solidFill>
          <a:ln>
            <a:noFill/>
          </a:ln>
          <a:effectLst>
            <a:outerShdw blurRad="76200" dir="18900000" sy="23000" kx="-1200000" algn="bl" rotWithShape="0">
              <a:prstClr val="black">
                <a:alpha val="20000"/>
              </a:prstClr>
            </a:outerShdw>
          </a:effectLst>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nvGrpSpPr>
          <p:cNvPr id="21" name="Group 39"/>
          <p:cNvGrpSpPr/>
          <p:nvPr/>
        </p:nvGrpSpPr>
        <p:grpSpPr>
          <a:xfrm>
            <a:off x="7136594" y="4747713"/>
            <a:ext cx="484836" cy="565989"/>
            <a:chOff x="3497263" y="4408488"/>
            <a:chExt cx="369888" cy="431800"/>
          </a:xfrm>
          <a:solidFill>
            <a:srgbClr val="E7E6E6"/>
          </a:solidFill>
          <a:effectLst>
            <a:outerShdw blurRad="76200" dir="18900000" sy="23000" kx="-1200000" algn="bl" rotWithShape="0">
              <a:prstClr val="black">
                <a:alpha val="20000"/>
              </a:prstClr>
            </a:outerShdw>
          </a:effectLst>
        </p:grpSpPr>
        <p:sp>
          <p:nvSpPr>
            <p:cNvPr id="22" name="Freeform 57"/>
            <p:cNvSpPr/>
            <p:nvPr/>
          </p:nvSpPr>
          <p:spPr bwMode="auto">
            <a:xfrm>
              <a:off x="3554413" y="4616450"/>
              <a:ext cx="74613" cy="182563"/>
            </a:xfrm>
            <a:custGeom>
              <a:avLst/>
              <a:gdLst>
                <a:gd name="T0" fmla="*/ 35 w 35"/>
                <a:gd name="T1" fmla="*/ 80 h 86"/>
                <a:gd name="T2" fmla="*/ 29 w 35"/>
                <a:gd name="T3" fmla="*/ 86 h 86"/>
                <a:gd name="T4" fmla="*/ 5 w 35"/>
                <a:gd name="T5" fmla="*/ 86 h 86"/>
                <a:gd name="T6" fmla="*/ 0 w 35"/>
                <a:gd name="T7" fmla="*/ 80 h 86"/>
                <a:gd name="T8" fmla="*/ 0 w 35"/>
                <a:gd name="T9" fmla="*/ 6 h 86"/>
                <a:gd name="T10" fmla="*/ 5 w 35"/>
                <a:gd name="T11" fmla="*/ 0 h 86"/>
                <a:gd name="T12" fmla="*/ 29 w 35"/>
                <a:gd name="T13" fmla="*/ 0 h 86"/>
                <a:gd name="T14" fmla="*/ 35 w 35"/>
                <a:gd name="T15" fmla="*/ 6 h 86"/>
                <a:gd name="T16" fmla="*/ 35 w 35"/>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86">
                  <a:moveTo>
                    <a:pt x="35" y="80"/>
                  </a:moveTo>
                  <a:cubicBezTo>
                    <a:pt x="35" y="83"/>
                    <a:pt x="32" y="86"/>
                    <a:pt x="29" y="86"/>
                  </a:cubicBezTo>
                  <a:cubicBezTo>
                    <a:pt x="5" y="86"/>
                    <a:pt x="5" y="86"/>
                    <a:pt x="5" y="86"/>
                  </a:cubicBezTo>
                  <a:cubicBezTo>
                    <a:pt x="2" y="86"/>
                    <a:pt x="0" y="83"/>
                    <a:pt x="0" y="80"/>
                  </a:cubicBezTo>
                  <a:cubicBezTo>
                    <a:pt x="0" y="6"/>
                    <a:pt x="0" y="6"/>
                    <a:pt x="0" y="6"/>
                  </a:cubicBezTo>
                  <a:cubicBezTo>
                    <a:pt x="0" y="3"/>
                    <a:pt x="2" y="0"/>
                    <a:pt x="5" y="0"/>
                  </a:cubicBezTo>
                  <a:cubicBezTo>
                    <a:pt x="29" y="0"/>
                    <a:pt x="29" y="0"/>
                    <a:pt x="29" y="0"/>
                  </a:cubicBezTo>
                  <a:cubicBezTo>
                    <a:pt x="32" y="0"/>
                    <a:pt x="35" y="3"/>
                    <a:pt x="35" y="6"/>
                  </a:cubicBezTo>
                  <a:lnTo>
                    <a:pt x="35" y="80"/>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3" name="Freeform 58"/>
            <p:cNvSpPr/>
            <p:nvPr/>
          </p:nvSpPr>
          <p:spPr bwMode="auto">
            <a:xfrm>
              <a:off x="3736976" y="4651375"/>
              <a:ext cx="74613" cy="147638"/>
            </a:xfrm>
            <a:custGeom>
              <a:avLst/>
              <a:gdLst>
                <a:gd name="T0" fmla="*/ 35 w 35"/>
                <a:gd name="T1" fmla="*/ 63 h 69"/>
                <a:gd name="T2" fmla="*/ 29 w 35"/>
                <a:gd name="T3" fmla="*/ 69 h 69"/>
                <a:gd name="T4" fmla="*/ 5 w 35"/>
                <a:gd name="T5" fmla="*/ 69 h 69"/>
                <a:gd name="T6" fmla="*/ 0 w 35"/>
                <a:gd name="T7" fmla="*/ 63 h 69"/>
                <a:gd name="T8" fmla="*/ 0 w 35"/>
                <a:gd name="T9" fmla="*/ 6 h 69"/>
                <a:gd name="T10" fmla="*/ 5 w 35"/>
                <a:gd name="T11" fmla="*/ 0 h 69"/>
                <a:gd name="T12" fmla="*/ 29 w 35"/>
                <a:gd name="T13" fmla="*/ 0 h 69"/>
                <a:gd name="T14" fmla="*/ 35 w 35"/>
                <a:gd name="T15" fmla="*/ 6 h 69"/>
                <a:gd name="T16" fmla="*/ 35 w 35"/>
                <a:gd name="T17" fmla="*/ 6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69">
                  <a:moveTo>
                    <a:pt x="35" y="63"/>
                  </a:moveTo>
                  <a:cubicBezTo>
                    <a:pt x="35" y="66"/>
                    <a:pt x="32" y="69"/>
                    <a:pt x="29" y="69"/>
                  </a:cubicBezTo>
                  <a:cubicBezTo>
                    <a:pt x="5" y="69"/>
                    <a:pt x="5" y="69"/>
                    <a:pt x="5" y="69"/>
                  </a:cubicBezTo>
                  <a:cubicBezTo>
                    <a:pt x="2" y="69"/>
                    <a:pt x="0" y="66"/>
                    <a:pt x="0" y="63"/>
                  </a:cubicBezTo>
                  <a:cubicBezTo>
                    <a:pt x="0" y="6"/>
                    <a:pt x="0" y="6"/>
                    <a:pt x="0" y="6"/>
                  </a:cubicBezTo>
                  <a:cubicBezTo>
                    <a:pt x="0" y="3"/>
                    <a:pt x="2" y="0"/>
                    <a:pt x="5" y="0"/>
                  </a:cubicBezTo>
                  <a:cubicBezTo>
                    <a:pt x="29" y="0"/>
                    <a:pt x="29" y="0"/>
                    <a:pt x="29" y="0"/>
                  </a:cubicBezTo>
                  <a:cubicBezTo>
                    <a:pt x="32" y="0"/>
                    <a:pt x="35" y="3"/>
                    <a:pt x="35" y="6"/>
                  </a:cubicBezTo>
                  <a:lnTo>
                    <a:pt x="35" y="63"/>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4" name="Freeform 59"/>
            <p:cNvSpPr/>
            <p:nvPr/>
          </p:nvSpPr>
          <p:spPr bwMode="auto">
            <a:xfrm>
              <a:off x="3646488" y="4567238"/>
              <a:ext cx="73025" cy="231775"/>
            </a:xfrm>
            <a:custGeom>
              <a:avLst/>
              <a:gdLst>
                <a:gd name="T0" fmla="*/ 35 w 35"/>
                <a:gd name="T1" fmla="*/ 103 h 109"/>
                <a:gd name="T2" fmla="*/ 29 w 35"/>
                <a:gd name="T3" fmla="*/ 109 h 109"/>
                <a:gd name="T4" fmla="*/ 5 w 35"/>
                <a:gd name="T5" fmla="*/ 109 h 109"/>
                <a:gd name="T6" fmla="*/ 0 w 35"/>
                <a:gd name="T7" fmla="*/ 103 h 109"/>
                <a:gd name="T8" fmla="*/ 0 w 35"/>
                <a:gd name="T9" fmla="*/ 6 h 109"/>
                <a:gd name="T10" fmla="*/ 5 w 35"/>
                <a:gd name="T11" fmla="*/ 0 h 109"/>
                <a:gd name="T12" fmla="*/ 29 w 35"/>
                <a:gd name="T13" fmla="*/ 0 h 109"/>
                <a:gd name="T14" fmla="*/ 35 w 35"/>
                <a:gd name="T15" fmla="*/ 6 h 109"/>
                <a:gd name="T16" fmla="*/ 35 w 35"/>
                <a:gd name="T17" fmla="*/ 10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109">
                  <a:moveTo>
                    <a:pt x="35" y="103"/>
                  </a:moveTo>
                  <a:cubicBezTo>
                    <a:pt x="35" y="106"/>
                    <a:pt x="32" y="109"/>
                    <a:pt x="29" y="109"/>
                  </a:cubicBezTo>
                  <a:cubicBezTo>
                    <a:pt x="5" y="109"/>
                    <a:pt x="5" y="109"/>
                    <a:pt x="5" y="109"/>
                  </a:cubicBezTo>
                  <a:cubicBezTo>
                    <a:pt x="2" y="109"/>
                    <a:pt x="0" y="106"/>
                    <a:pt x="0" y="103"/>
                  </a:cubicBezTo>
                  <a:cubicBezTo>
                    <a:pt x="0" y="6"/>
                    <a:pt x="0" y="6"/>
                    <a:pt x="0" y="6"/>
                  </a:cubicBezTo>
                  <a:cubicBezTo>
                    <a:pt x="0" y="3"/>
                    <a:pt x="2" y="0"/>
                    <a:pt x="5" y="0"/>
                  </a:cubicBezTo>
                  <a:cubicBezTo>
                    <a:pt x="29" y="0"/>
                    <a:pt x="29" y="0"/>
                    <a:pt x="29" y="0"/>
                  </a:cubicBezTo>
                  <a:cubicBezTo>
                    <a:pt x="32" y="0"/>
                    <a:pt x="35" y="3"/>
                    <a:pt x="35" y="6"/>
                  </a:cubicBezTo>
                  <a:lnTo>
                    <a:pt x="35" y="103"/>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5" name="Freeform 60"/>
            <p:cNvSpPr>
              <a:spLocks noEditPoints="1"/>
            </p:cNvSpPr>
            <p:nvPr/>
          </p:nvSpPr>
          <p:spPr bwMode="auto">
            <a:xfrm>
              <a:off x="3497263" y="4408488"/>
              <a:ext cx="369888" cy="431800"/>
            </a:xfrm>
            <a:custGeom>
              <a:avLst/>
              <a:gdLst>
                <a:gd name="T0" fmla="*/ 166 w 174"/>
                <a:gd name="T1" fmla="*/ 50 h 204"/>
                <a:gd name="T2" fmla="*/ 113 w 174"/>
                <a:gd name="T3" fmla="*/ 6 h 204"/>
                <a:gd name="T4" fmla="*/ 96 w 174"/>
                <a:gd name="T5" fmla="*/ 0 h 204"/>
                <a:gd name="T6" fmla="*/ 13 w 174"/>
                <a:gd name="T7" fmla="*/ 0 h 204"/>
                <a:gd name="T8" fmla="*/ 0 w 174"/>
                <a:gd name="T9" fmla="*/ 13 h 204"/>
                <a:gd name="T10" fmla="*/ 0 w 174"/>
                <a:gd name="T11" fmla="*/ 191 h 204"/>
                <a:gd name="T12" fmla="*/ 13 w 174"/>
                <a:gd name="T13" fmla="*/ 204 h 204"/>
                <a:gd name="T14" fmla="*/ 161 w 174"/>
                <a:gd name="T15" fmla="*/ 204 h 204"/>
                <a:gd name="T16" fmla="*/ 174 w 174"/>
                <a:gd name="T17" fmla="*/ 191 h 204"/>
                <a:gd name="T18" fmla="*/ 174 w 174"/>
                <a:gd name="T19" fmla="*/ 67 h 204"/>
                <a:gd name="T20" fmla="*/ 166 w 174"/>
                <a:gd name="T21" fmla="*/ 50 h 204"/>
                <a:gd name="T22" fmla="*/ 110 w 174"/>
                <a:gd name="T23" fmla="*/ 20 h 204"/>
                <a:gd name="T24" fmla="*/ 112 w 174"/>
                <a:gd name="T25" fmla="*/ 19 h 204"/>
                <a:gd name="T26" fmla="*/ 154 w 174"/>
                <a:gd name="T27" fmla="*/ 54 h 204"/>
                <a:gd name="T28" fmla="*/ 152 w 174"/>
                <a:gd name="T29" fmla="*/ 57 h 204"/>
                <a:gd name="T30" fmla="*/ 113 w 174"/>
                <a:gd name="T31" fmla="*/ 57 h 204"/>
                <a:gd name="T32" fmla="*/ 110 w 174"/>
                <a:gd name="T33" fmla="*/ 54 h 204"/>
                <a:gd name="T34" fmla="*/ 110 w 174"/>
                <a:gd name="T35" fmla="*/ 20 h 204"/>
                <a:gd name="T36" fmla="*/ 161 w 174"/>
                <a:gd name="T37" fmla="*/ 195 h 204"/>
                <a:gd name="T38" fmla="*/ 12 w 174"/>
                <a:gd name="T39" fmla="*/ 195 h 204"/>
                <a:gd name="T40" fmla="*/ 10 w 174"/>
                <a:gd name="T41" fmla="*/ 192 h 204"/>
                <a:gd name="T42" fmla="*/ 10 w 174"/>
                <a:gd name="T43" fmla="*/ 13 h 204"/>
                <a:gd name="T44" fmla="*/ 13 w 174"/>
                <a:gd name="T45" fmla="*/ 10 h 204"/>
                <a:gd name="T46" fmla="*/ 96 w 174"/>
                <a:gd name="T47" fmla="*/ 10 h 204"/>
                <a:gd name="T48" fmla="*/ 100 w 174"/>
                <a:gd name="T49" fmla="*/ 14 h 204"/>
                <a:gd name="T50" fmla="*/ 100 w 174"/>
                <a:gd name="T51" fmla="*/ 54 h 204"/>
                <a:gd name="T52" fmla="*/ 113 w 174"/>
                <a:gd name="T53" fmla="*/ 67 h 204"/>
                <a:gd name="T54" fmla="*/ 162 w 174"/>
                <a:gd name="T55" fmla="*/ 67 h 204"/>
                <a:gd name="T56" fmla="*/ 164 w 174"/>
                <a:gd name="T57" fmla="*/ 69 h 204"/>
                <a:gd name="T58" fmla="*/ 164 w 174"/>
                <a:gd name="T59" fmla="*/ 191 h 204"/>
                <a:gd name="T60" fmla="*/ 161 w 174"/>
                <a:gd name="T61" fmla="*/ 19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4" h="204">
                  <a:moveTo>
                    <a:pt x="166" y="50"/>
                  </a:moveTo>
                  <a:cubicBezTo>
                    <a:pt x="113" y="6"/>
                    <a:pt x="113" y="6"/>
                    <a:pt x="113" y="6"/>
                  </a:cubicBezTo>
                  <a:cubicBezTo>
                    <a:pt x="109" y="3"/>
                    <a:pt x="102" y="0"/>
                    <a:pt x="96" y="0"/>
                  </a:cubicBezTo>
                  <a:cubicBezTo>
                    <a:pt x="13" y="0"/>
                    <a:pt x="13" y="0"/>
                    <a:pt x="13" y="0"/>
                  </a:cubicBezTo>
                  <a:cubicBezTo>
                    <a:pt x="6" y="0"/>
                    <a:pt x="0" y="6"/>
                    <a:pt x="0" y="13"/>
                  </a:cubicBezTo>
                  <a:cubicBezTo>
                    <a:pt x="0" y="13"/>
                    <a:pt x="0" y="153"/>
                    <a:pt x="0" y="191"/>
                  </a:cubicBezTo>
                  <a:cubicBezTo>
                    <a:pt x="0" y="204"/>
                    <a:pt x="13" y="204"/>
                    <a:pt x="13" y="204"/>
                  </a:cubicBezTo>
                  <a:cubicBezTo>
                    <a:pt x="45" y="204"/>
                    <a:pt x="161" y="204"/>
                    <a:pt x="161" y="204"/>
                  </a:cubicBezTo>
                  <a:cubicBezTo>
                    <a:pt x="168" y="204"/>
                    <a:pt x="174" y="198"/>
                    <a:pt x="174" y="191"/>
                  </a:cubicBezTo>
                  <a:cubicBezTo>
                    <a:pt x="174" y="67"/>
                    <a:pt x="174" y="67"/>
                    <a:pt x="174" y="67"/>
                  </a:cubicBezTo>
                  <a:cubicBezTo>
                    <a:pt x="174" y="61"/>
                    <a:pt x="171" y="53"/>
                    <a:pt x="166" y="50"/>
                  </a:cubicBezTo>
                  <a:close/>
                  <a:moveTo>
                    <a:pt x="110" y="20"/>
                  </a:moveTo>
                  <a:cubicBezTo>
                    <a:pt x="110" y="16"/>
                    <a:pt x="112" y="19"/>
                    <a:pt x="112" y="19"/>
                  </a:cubicBezTo>
                  <a:cubicBezTo>
                    <a:pt x="154" y="54"/>
                    <a:pt x="154" y="54"/>
                    <a:pt x="154" y="54"/>
                  </a:cubicBezTo>
                  <a:cubicBezTo>
                    <a:pt x="154" y="54"/>
                    <a:pt x="157" y="57"/>
                    <a:pt x="152" y="57"/>
                  </a:cubicBezTo>
                  <a:cubicBezTo>
                    <a:pt x="142" y="57"/>
                    <a:pt x="113" y="57"/>
                    <a:pt x="113" y="57"/>
                  </a:cubicBezTo>
                  <a:cubicBezTo>
                    <a:pt x="111" y="57"/>
                    <a:pt x="110" y="56"/>
                    <a:pt x="110" y="54"/>
                  </a:cubicBezTo>
                  <a:cubicBezTo>
                    <a:pt x="110" y="54"/>
                    <a:pt x="110" y="28"/>
                    <a:pt x="110" y="20"/>
                  </a:cubicBezTo>
                  <a:close/>
                  <a:moveTo>
                    <a:pt x="161" y="195"/>
                  </a:moveTo>
                  <a:cubicBezTo>
                    <a:pt x="161" y="195"/>
                    <a:pt x="42" y="195"/>
                    <a:pt x="12" y="195"/>
                  </a:cubicBezTo>
                  <a:cubicBezTo>
                    <a:pt x="12" y="195"/>
                    <a:pt x="10" y="195"/>
                    <a:pt x="10" y="192"/>
                  </a:cubicBezTo>
                  <a:cubicBezTo>
                    <a:pt x="10" y="156"/>
                    <a:pt x="10" y="13"/>
                    <a:pt x="10" y="13"/>
                  </a:cubicBezTo>
                  <a:cubicBezTo>
                    <a:pt x="10" y="11"/>
                    <a:pt x="11" y="10"/>
                    <a:pt x="13" y="10"/>
                  </a:cubicBezTo>
                  <a:cubicBezTo>
                    <a:pt x="96" y="10"/>
                    <a:pt x="96" y="10"/>
                    <a:pt x="96" y="10"/>
                  </a:cubicBezTo>
                  <a:cubicBezTo>
                    <a:pt x="97" y="10"/>
                    <a:pt x="100" y="10"/>
                    <a:pt x="100" y="14"/>
                  </a:cubicBezTo>
                  <a:cubicBezTo>
                    <a:pt x="100" y="54"/>
                    <a:pt x="100" y="54"/>
                    <a:pt x="100" y="54"/>
                  </a:cubicBezTo>
                  <a:cubicBezTo>
                    <a:pt x="100" y="61"/>
                    <a:pt x="106" y="67"/>
                    <a:pt x="113" y="67"/>
                  </a:cubicBezTo>
                  <a:cubicBezTo>
                    <a:pt x="162" y="67"/>
                    <a:pt x="162" y="67"/>
                    <a:pt x="162" y="67"/>
                  </a:cubicBezTo>
                  <a:cubicBezTo>
                    <a:pt x="163" y="67"/>
                    <a:pt x="164" y="67"/>
                    <a:pt x="164" y="69"/>
                  </a:cubicBezTo>
                  <a:cubicBezTo>
                    <a:pt x="164" y="70"/>
                    <a:pt x="164" y="191"/>
                    <a:pt x="164" y="191"/>
                  </a:cubicBezTo>
                  <a:cubicBezTo>
                    <a:pt x="164" y="193"/>
                    <a:pt x="163" y="195"/>
                    <a:pt x="161" y="195"/>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sp>
        <p:nvSpPr>
          <p:cNvPr id="26" name="文本框 25"/>
          <p:cNvSpPr txBox="1"/>
          <p:nvPr/>
        </p:nvSpPr>
        <p:spPr>
          <a:xfrm>
            <a:off x="4948303" y="5770272"/>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7" name="文本框 26"/>
          <p:cNvSpPr txBox="1"/>
          <p:nvPr/>
        </p:nvSpPr>
        <p:spPr>
          <a:xfrm>
            <a:off x="4746879" y="6150887"/>
            <a:ext cx="2801722" cy="75474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8" name="文本框 27"/>
          <p:cNvSpPr txBox="1"/>
          <p:nvPr/>
        </p:nvSpPr>
        <p:spPr>
          <a:xfrm>
            <a:off x="1513936" y="3179102"/>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9" name="文本框 28"/>
          <p:cNvSpPr txBox="1"/>
          <p:nvPr/>
        </p:nvSpPr>
        <p:spPr>
          <a:xfrm>
            <a:off x="1312512" y="3559717"/>
            <a:ext cx="2801722" cy="75474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30" name="文本框 29"/>
          <p:cNvSpPr txBox="1"/>
          <p:nvPr/>
        </p:nvSpPr>
        <p:spPr>
          <a:xfrm>
            <a:off x="8373637" y="3179102"/>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31" name="文本框 30"/>
          <p:cNvSpPr txBox="1"/>
          <p:nvPr/>
        </p:nvSpPr>
        <p:spPr>
          <a:xfrm>
            <a:off x="8172213" y="3559717"/>
            <a:ext cx="2801722" cy="75474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32" name="文本框 31"/>
          <p:cNvSpPr txBox="1"/>
          <p:nvPr/>
        </p:nvSpPr>
        <p:spPr>
          <a:xfrm>
            <a:off x="3102366" y="695871"/>
            <a:ext cx="5787162"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policy</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strVal val="#ppt_w+.3"/>
                                          </p:val>
                                        </p:tav>
                                        <p:tav tm="100000">
                                          <p:val>
                                            <p:strVal val="#ppt_w"/>
                                          </p:val>
                                        </p:tav>
                                      </p:tavLst>
                                    </p:anim>
                                    <p:anim calcmode="lin" valueType="num">
                                      <p:cBhvr>
                                        <p:cTn id="8" dur="1000" fill="hold"/>
                                        <p:tgtEl>
                                          <p:spTgt spid="32"/>
                                        </p:tgtEl>
                                        <p:attrNameLst>
                                          <p:attrName>ppt_h</p:attrName>
                                        </p:attrNameLst>
                                      </p:cBhvr>
                                      <p:tavLst>
                                        <p:tav tm="0">
                                          <p:val>
                                            <p:strVal val="#ppt_h"/>
                                          </p:val>
                                        </p:tav>
                                        <p:tav tm="100000">
                                          <p:val>
                                            <p:strVal val="#ppt_h"/>
                                          </p:val>
                                        </p:tav>
                                      </p:tavLst>
                                    </p:anim>
                                    <p:animEffect transition="in" filter="fade">
                                      <p:cBhvr>
                                        <p:cTn id="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Freeform: Shape 3"/>
          <p:cNvSpPr/>
          <p:nvPr/>
        </p:nvSpPr>
        <p:spPr>
          <a:xfrm rot="16200000" flipV="1">
            <a:off x="6089084" y="4255898"/>
            <a:ext cx="926426"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384000" tIns="0" rIns="288000" bIns="864000" anchor="t" anchorCtr="1">
            <a:normAutofit fontScale="72500"/>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9" name="Freeform: Shape 4"/>
          <p:cNvSpPr/>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4306267" y="2737054"/>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14" name="文本框 13"/>
          <p:cNvSpPr txBox="1"/>
          <p:nvPr/>
        </p:nvSpPr>
        <p:spPr>
          <a:xfrm>
            <a:off x="958026" y="2666769"/>
            <a:ext cx="2801722" cy="7054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8" name="文本框 17"/>
          <p:cNvSpPr txBox="1"/>
          <p:nvPr/>
        </p:nvSpPr>
        <p:spPr>
          <a:xfrm>
            <a:off x="958026" y="4482181"/>
            <a:ext cx="2801722" cy="7054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9" name="文本框 18"/>
          <p:cNvSpPr txBox="1"/>
          <p:nvPr/>
        </p:nvSpPr>
        <p:spPr>
          <a:xfrm>
            <a:off x="8530168" y="3677861"/>
            <a:ext cx="2801722" cy="7054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0" name="文本框 19"/>
          <p:cNvSpPr txBox="1"/>
          <p:nvPr/>
        </p:nvSpPr>
        <p:spPr>
          <a:xfrm>
            <a:off x="8530168" y="5493273"/>
            <a:ext cx="2801722" cy="7054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1" name="文本框 20"/>
          <p:cNvSpPr txBox="1"/>
          <p:nvPr/>
        </p:nvSpPr>
        <p:spPr>
          <a:xfrm>
            <a:off x="3102366" y="695871"/>
            <a:ext cx="5787162"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policy</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3" name="文本框 12"/>
          <p:cNvSpPr txBox="1"/>
          <p:nvPr/>
        </p:nvSpPr>
        <p:spPr>
          <a:xfrm>
            <a:off x="5476572" y="551327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4" name="文本框 12"/>
          <p:cNvSpPr txBox="1"/>
          <p:nvPr/>
        </p:nvSpPr>
        <p:spPr>
          <a:xfrm>
            <a:off x="5476572" y="3746704"/>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en-US" altLang="zh-CN" sz="2400" b="1" dirty="0"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9933835" y="2245413"/>
            <a:ext cx="957323" cy="9573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7033895" y="2157095"/>
            <a:ext cx="3527425" cy="1106805"/>
          </a:xfrm>
          <a:prstGeom prst="rect">
            <a:avLst/>
          </a:prstGeom>
          <a:noFill/>
        </p:spPr>
        <p:txBody>
          <a:bodyPr wrap="square" rtlCol="0">
            <a:spAutoFit/>
          </a:bodyPr>
          <a:lstStyle/>
          <a:p>
            <a:r>
              <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rPr>
              <a:t>PART</a:t>
            </a:r>
            <a:endPar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1" name="文本框 20"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10017600" y="2295067"/>
            <a:ext cx="873558" cy="830997"/>
          </a:xfrm>
          <a:prstGeom prst="rect">
            <a:avLst/>
          </a:prstGeom>
          <a:noFill/>
        </p:spPr>
        <p:txBody>
          <a:bodyPr wrap="square" rtlCol="0">
            <a:spAutoFit/>
          </a:bodyPr>
          <a:lstStyle/>
          <a:p>
            <a:r>
              <a:rPr lang="en-US" altLang="zh-CN" sz="4800" b="1" dirty="0" smtClean="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03</a:t>
            </a:r>
            <a:endParaRPr lang="zh-CN"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rot="5400000">
            <a:off x="9084870" y="1569461"/>
            <a:ext cx="0" cy="396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938288" y="4105931"/>
            <a:ext cx="4293163" cy="707886"/>
          </a:xfrm>
          <a:prstGeom prst="rect">
            <a:avLst/>
          </a:prstGeom>
          <a:noFill/>
        </p:spPr>
        <p:txBody>
          <a:bodyPr wrap="none" rtlCol="0">
            <a:spAutoFit/>
          </a:bodyPr>
          <a:lstStyle/>
          <a:p>
            <a:pPr algn="ctr"/>
            <a:r>
              <a:rPr lang="en-US" altLang="zh-CN" sz="4000" b="1" dirty="0">
                <a:solidFill>
                  <a:schemeClr val="bg1"/>
                </a:solidFill>
                <a:latin typeface="Arial" panose="020B0604020202020204" pitchFamily="34" charset="0"/>
                <a:ea typeface="Arial" panose="020B0604020202020204" pitchFamily="34" charset="0"/>
                <a:cs typeface="Arial" panose="020B0604020202020204" pitchFamily="34" charset="0"/>
              </a:rPr>
              <a:t>Education process</a:t>
            </a:r>
            <a:endParaRPr lang="zh-CN" altLang="en-US" sz="4000" b="1" dirty="0">
              <a:solidFill>
                <a:schemeClr val="bg1"/>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3"/>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011707" y="731595"/>
            <a:ext cx="633859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process</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39"/>
          <p:cNvSpPr/>
          <p:nvPr/>
        </p:nvSpPr>
        <p:spPr>
          <a:xfrm>
            <a:off x="4699089" y="3295053"/>
            <a:ext cx="2963833" cy="2963834"/>
          </a:xfrm>
          <a:custGeom>
            <a:avLst/>
            <a:gdLst>
              <a:gd name="connsiteX0" fmla="*/ 2275840 w 4551680"/>
              <a:gd name="connsiteY0" fmla="*/ 0 h 4551680"/>
              <a:gd name="connsiteX1" fmla="*/ 4246775 w 4551680"/>
              <a:gd name="connsiteY1" fmla="*/ 1137920 h 4551680"/>
              <a:gd name="connsiteX2" fmla="*/ 4246775 w 4551680"/>
              <a:gd name="connsiteY2" fmla="*/ 3413760 h 4551680"/>
              <a:gd name="connsiteX3" fmla="*/ 2275840 w 4551680"/>
              <a:gd name="connsiteY3" fmla="*/ 2275840 h 4551680"/>
              <a:gd name="connsiteX4" fmla="*/ 2275840 w 4551680"/>
              <a:gd name="connsiteY4" fmla="*/ 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2275840" y="0"/>
                </a:moveTo>
                <a:cubicBezTo>
                  <a:pt x="3088919" y="0"/>
                  <a:pt x="3840236" y="433773"/>
                  <a:pt x="4246775" y="1137920"/>
                </a:cubicBezTo>
                <a:cubicBezTo>
                  <a:pt x="4653315" y="1842067"/>
                  <a:pt x="4653315" y="2709613"/>
                  <a:pt x="4246775" y="3413760"/>
                </a:cubicBezTo>
                <a:lnTo>
                  <a:pt x="2275840" y="2275840"/>
                </a:lnTo>
                <a:lnTo>
                  <a:pt x="2275840" y="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63989" tIns="1030189" rIns="593060" bIns="2297696" numCol="1" spcCol="1270" anchor="ctr" anchorCtr="0">
            <a:noAutofit/>
          </a:bodyPr>
          <a:lstStyle/>
          <a:p>
            <a:pPr algn="just" defTabSz="231013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8" name="Freeform 40"/>
          <p:cNvSpPr/>
          <p:nvPr/>
        </p:nvSpPr>
        <p:spPr>
          <a:xfrm>
            <a:off x="4638048" y="3400904"/>
            <a:ext cx="2963833" cy="2963834"/>
          </a:xfrm>
          <a:custGeom>
            <a:avLst/>
            <a:gdLst>
              <a:gd name="connsiteX0" fmla="*/ 4246775 w 4551680"/>
              <a:gd name="connsiteY0" fmla="*/ 3413760 h 4551680"/>
              <a:gd name="connsiteX1" fmla="*/ 2275840 w 4551680"/>
              <a:gd name="connsiteY1" fmla="*/ 4551680 h 4551680"/>
              <a:gd name="connsiteX2" fmla="*/ 304905 w 4551680"/>
              <a:gd name="connsiteY2" fmla="*/ 3413760 h 4551680"/>
              <a:gd name="connsiteX3" fmla="*/ 2275840 w 4551680"/>
              <a:gd name="connsiteY3" fmla="*/ 2275840 h 4551680"/>
              <a:gd name="connsiteX4" fmla="*/ 424677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4246775" y="3413760"/>
                </a:moveTo>
                <a:cubicBezTo>
                  <a:pt x="3840235" y="4117907"/>
                  <a:pt x="3088919" y="4551680"/>
                  <a:pt x="2275840" y="4551680"/>
                </a:cubicBezTo>
                <a:cubicBezTo>
                  <a:pt x="1462761" y="4551680"/>
                  <a:pt x="711444" y="4117907"/>
                  <a:pt x="304905" y="3413760"/>
                </a:cubicBezTo>
                <a:lnTo>
                  <a:pt x="2275840" y="2275840"/>
                </a:lnTo>
                <a:lnTo>
                  <a:pt x="4246775" y="341376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65860" tIns="3034619" rIns="1111692" bIns="488773" numCol="1" spcCol="1270" anchor="ctr" anchorCtr="0">
            <a:noAutofit/>
          </a:bodyPr>
          <a:lstStyle/>
          <a:p>
            <a:pPr algn="just" defTabSz="288798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9" name="Freeform 41"/>
          <p:cNvSpPr/>
          <p:nvPr/>
        </p:nvSpPr>
        <p:spPr>
          <a:xfrm>
            <a:off x="4577007" y="3295053"/>
            <a:ext cx="2963833" cy="2963834"/>
          </a:xfrm>
          <a:custGeom>
            <a:avLst/>
            <a:gdLst>
              <a:gd name="connsiteX0" fmla="*/ 304905 w 4551680"/>
              <a:gd name="connsiteY0" fmla="*/ 3413760 h 4551680"/>
              <a:gd name="connsiteX1" fmla="*/ 304905 w 4551680"/>
              <a:gd name="connsiteY1" fmla="*/ 1137920 h 4551680"/>
              <a:gd name="connsiteX2" fmla="*/ 2275840 w 4551680"/>
              <a:gd name="connsiteY2" fmla="*/ 0 h 4551680"/>
              <a:gd name="connsiteX3" fmla="*/ 2275840 w 4551680"/>
              <a:gd name="connsiteY3" fmla="*/ 2275840 h 4551680"/>
              <a:gd name="connsiteX4" fmla="*/ 30490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304905" y="3413760"/>
                </a:moveTo>
                <a:cubicBezTo>
                  <a:pt x="-101635" y="2709613"/>
                  <a:pt x="-101635" y="1842067"/>
                  <a:pt x="304905" y="1137920"/>
                </a:cubicBezTo>
                <a:cubicBezTo>
                  <a:pt x="711445" y="433773"/>
                  <a:pt x="1462761" y="0"/>
                  <a:pt x="2275840" y="0"/>
                </a:cubicBezTo>
                <a:lnTo>
                  <a:pt x="2275840" y="2275840"/>
                </a:lnTo>
                <a:lnTo>
                  <a:pt x="304905" y="341376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93062" tIns="1030189" rIns="2463988" bIns="2297696" numCol="1" spcCol="1270" anchor="ctr" anchorCtr="0">
            <a:noAutofit/>
          </a:bodyPr>
          <a:lstStyle/>
          <a:p>
            <a:pPr algn="just" defTabSz="231013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1" name="Circular Arrow 42"/>
          <p:cNvSpPr/>
          <p:nvPr/>
        </p:nvSpPr>
        <p:spPr>
          <a:xfrm>
            <a:off x="4515858" y="3111577"/>
            <a:ext cx="3330784" cy="3330784"/>
          </a:xfrm>
          <a:prstGeom prst="circularArrow">
            <a:avLst>
              <a:gd name="adj1" fmla="val 5085"/>
              <a:gd name="adj2" fmla="val 327528"/>
              <a:gd name="adj3" fmla="val 1472472"/>
              <a:gd name="adj4" fmla="val 16199432"/>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2" name="Circular Arrow 43"/>
          <p:cNvSpPr/>
          <p:nvPr/>
        </p:nvSpPr>
        <p:spPr>
          <a:xfrm>
            <a:off x="4454573" y="3217241"/>
            <a:ext cx="3330784" cy="3330784"/>
          </a:xfrm>
          <a:prstGeom prst="circularArrow">
            <a:avLst>
              <a:gd name="adj1" fmla="val 5085"/>
              <a:gd name="adj2" fmla="val 327528"/>
              <a:gd name="adj3" fmla="val 8671970"/>
              <a:gd name="adj4" fmla="val 1800502"/>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3" name="Circular Arrow 44"/>
          <p:cNvSpPr/>
          <p:nvPr/>
        </p:nvSpPr>
        <p:spPr>
          <a:xfrm>
            <a:off x="4393288" y="3111577"/>
            <a:ext cx="3330784" cy="3330784"/>
          </a:xfrm>
          <a:prstGeom prst="circularArrow">
            <a:avLst>
              <a:gd name="adj1" fmla="val 5085"/>
              <a:gd name="adj2" fmla="val 327528"/>
              <a:gd name="adj3" fmla="val 15873039"/>
              <a:gd name="adj4" fmla="val 9000000"/>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4" name="Freeform 45"/>
          <p:cNvSpPr>
            <a:spLocks noEditPoints="1"/>
          </p:cNvSpPr>
          <p:nvPr/>
        </p:nvSpPr>
        <p:spPr bwMode="auto">
          <a:xfrm>
            <a:off x="5795869" y="5521038"/>
            <a:ext cx="648188" cy="378897"/>
          </a:xfrm>
          <a:custGeom>
            <a:avLst/>
            <a:gdLst>
              <a:gd name="T0" fmla="*/ 232 w 316"/>
              <a:gd name="T1" fmla="*/ 27 h 172"/>
              <a:gd name="T2" fmla="*/ 221 w 316"/>
              <a:gd name="T3" fmla="*/ 20 h 172"/>
              <a:gd name="T4" fmla="*/ 157 w 316"/>
              <a:gd name="T5" fmla="*/ 10 h 172"/>
              <a:gd name="T6" fmla="*/ 92 w 316"/>
              <a:gd name="T7" fmla="*/ 9 h 172"/>
              <a:gd name="T8" fmla="*/ 84 w 316"/>
              <a:gd name="T9" fmla="*/ 13 h 172"/>
              <a:gd name="T10" fmla="*/ 0 w 316"/>
              <a:gd name="T11" fmla="*/ 121 h 172"/>
              <a:gd name="T12" fmla="*/ 78 w 316"/>
              <a:gd name="T13" fmla="*/ 109 h 172"/>
              <a:gd name="T14" fmla="*/ 84 w 316"/>
              <a:gd name="T15" fmla="*/ 113 h 172"/>
              <a:gd name="T16" fmla="*/ 120 w 316"/>
              <a:gd name="T17" fmla="*/ 142 h 172"/>
              <a:gd name="T18" fmla="*/ 159 w 316"/>
              <a:gd name="T19" fmla="*/ 163 h 172"/>
              <a:gd name="T20" fmla="*/ 163 w 316"/>
              <a:gd name="T21" fmla="*/ 165 h 172"/>
              <a:gd name="T22" fmla="*/ 190 w 316"/>
              <a:gd name="T23" fmla="*/ 164 h 172"/>
              <a:gd name="T24" fmla="*/ 217 w 316"/>
              <a:gd name="T25" fmla="*/ 153 h 172"/>
              <a:gd name="T26" fmla="*/ 233 w 316"/>
              <a:gd name="T27" fmla="*/ 146 h 172"/>
              <a:gd name="T28" fmla="*/ 265 w 316"/>
              <a:gd name="T29" fmla="*/ 162 h 172"/>
              <a:gd name="T30" fmla="*/ 288 w 316"/>
              <a:gd name="T31" fmla="*/ 14 h 172"/>
              <a:gd name="T32" fmla="*/ 225 w 316"/>
              <a:gd name="T33" fmla="*/ 129 h 172"/>
              <a:gd name="T34" fmla="*/ 225 w 316"/>
              <a:gd name="T35" fmla="*/ 139 h 172"/>
              <a:gd name="T36" fmla="*/ 216 w 316"/>
              <a:gd name="T37" fmla="*/ 142 h 172"/>
              <a:gd name="T38" fmla="*/ 207 w 316"/>
              <a:gd name="T39" fmla="*/ 142 h 172"/>
              <a:gd name="T40" fmla="*/ 189 w 316"/>
              <a:gd name="T41" fmla="*/ 153 h 172"/>
              <a:gd name="T42" fmla="*/ 185 w 316"/>
              <a:gd name="T43" fmla="*/ 153 h 172"/>
              <a:gd name="T44" fmla="*/ 180 w 316"/>
              <a:gd name="T45" fmla="*/ 156 h 172"/>
              <a:gd name="T46" fmla="*/ 157 w 316"/>
              <a:gd name="T47" fmla="*/ 149 h 172"/>
              <a:gd name="T48" fmla="*/ 130 w 316"/>
              <a:gd name="T49" fmla="*/ 128 h 172"/>
              <a:gd name="T50" fmla="*/ 88 w 316"/>
              <a:gd name="T51" fmla="*/ 103 h 172"/>
              <a:gd name="T52" fmla="*/ 71 w 316"/>
              <a:gd name="T53" fmla="*/ 91 h 172"/>
              <a:gd name="T54" fmla="*/ 71 w 316"/>
              <a:gd name="T55" fmla="*/ 90 h 172"/>
              <a:gd name="T56" fmla="*/ 72 w 316"/>
              <a:gd name="T57" fmla="*/ 88 h 172"/>
              <a:gd name="T58" fmla="*/ 93 w 316"/>
              <a:gd name="T59" fmla="*/ 20 h 172"/>
              <a:gd name="T60" fmla="*/ 132 w 316"/>
              <a:gd name="T61" fmla="*/ 24 h 172"/>
              <a:gd name="T62" fmla="*/ 127 w 316"/>
              <a:gd name="T63" fmla="*/ 72 h 172"/>
              <a:gd name="T64" fmla="*/ 185 w 316"/>
              <a:gd name="T65" fmla="*/ 54 h 172"/>
              <a:gd name="T66" fmla="*/ 241 w 316"/>
              <a:gd name="T67" fmla="*/ 11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172">
                <a:moveTo>
                  <a:pt x="288" y="14"/>
                </a:moveTo>
                <a:cubicBezTo>
                  <a:pt x="232" y="27"/>
                  <a:pt x="232" y="27"/>
                  <a:pt x="232" y="27"/>
                </a:cubicBezTo>
                <a:cubicBezTo>
                  <a:pt x="233" y="31"/>
                  <a:pt x="233" y="31"/>
                  <a:pt x="233" y="31"/>
                </a:cubicBezTo>
                <a:cubicBezTo>
                  <a:pt x="228" y="22"/>
                  <a:pt x="221" y="20"/>
                  <a:pt x="221" y="20"/>
                </a:cubicBezTo>
                <a:cubicBezTo>
                  <a:pt x="178" y="7"/>
                  <a:pt x="178" y="7"/>
                  <a:pt x="178" y="7"/>
                </a:cubicBezTo>
                <a:cubicBezTo>
                  <a:pt x="173" y="5"/>
                  <a:pt x="165" y="7"/>
                  <a:pt x="157" y="10"/>
                </a:cubicBezTo>
                <a:cubicBezTo>
                  <a:pt x="156" y="9"/>
                  <a:pt x="156" y="9"/>
                  <a:pt x="156" y="9"/>
                </a:cubicBezTo>
                <a:cubicBezTo>
                  <a:pt x="92" y="9"/>
                  <a:pt x="92" y="9"/>
                  <a:pt x="92" y="9"/>
                </a:cubicBezTo>
                <a:cubicBezTo>
                  <a:pt x="92" y="9"/>
                  <a:pt x="92" y="9"/>
                  <a:pt x="92" y="9"/>
                </a:cubicBezTo>
                <a:cubicBezTo>
                  <a:pt x="91" y="9"/>
                  <a:pt x="87" y="10"/>
                  <a:pt x="84" y="13"/>
                </a:cubicBezTo>
                <a:cubicBezTo>
                  <a:pt x="50" y="0"/>
                  <a:pt x="50" y="0"/>
                  <a:pt x="50" y="0"/>
                </a:cubicBezTo>
                <a:cubicBezTo>
                  <a:pt x="0" y="121"/>
                  <a:pt x="0" y="121"/>
                  <a:pt x="0" y="121"/>
                </a:cubicBezTo>
                <a:cubicBezTo>
                  <a:pt x="54" y="148"/>
                  <a:pt x="54" y="148"/>
                  <a:pt x="54" y="148"/>
                </a:cubicBezTo>
                <a:cubicBezTo>
                  <a:pt x="69" y="144"/>
                  <a:pt x="76" y="120"/>
                  <a:pt x="78" y="109"/>
                </a:cubicBezTo>
                <a:cubicBezTo>
                  <a:pt x="82" y="112"/>
                  <a:pt x="82" y="112"/>
                  <a:pt x="82" y="112"/>
                </a:cubicBezTo>
                <a:cubicBezTo>
                  <a:pt x="84" y="113"/>
                  <a:pt x="84" y="113"/>
                  <a:pt x="84" y="113"/>
                </a:cubicBezTo>
                <a:cubicBezTo>
                  <a:pt x="84" y="120"/>
                  <a:pt x="85" y="130"/>
                  <a:pt x="99" y="127"/>
                </a:cubicBezTo>
                <a:cubicBezTo>
                  <a:pt x="99" y="127"/>
                  <a:pt x="100" y="157"/>
                  <a:pt x="120" y="142"/>
                </a:cubicBezTo>
                <a:cubicBezTo>
                  <a:pt x="120" y="142"/>
                  <a:pt x="120" y="161"/>
                  <a:pt x="138" y="155"/>
                </a:cubicBezTo>
                <a:cubicBezTo>
                  <a:pt x="138" y="155"/>
                  <a:pt x="141" y="172"/>
                  <a:pt x="159" y="163"/>
                </a:cubicBezTo>
                <a:cubicBezTo>
                  <a:pt x="162" y="165"/>
                  <a:pt x="162" y="165"/>
                  <a:pt x="162" y="165"/>
                </a:cubicBezTo>
                <a:cubicBezTo>
                  <a:pt x="163" y="165"/>
                  <a:pt x="163" y="165"/>
                  <a:pt x="163" y="165"/>
                </a:cubicBezTo>
                <a:cubicBezTo>
                  <a:pt x="164" y="165"/>
                  <a:pt x="173" y="168"/>
                  <a:pt x="181" y="167"/>
                </a:cubicBezTo>
                <a:cubicBezTo>
                  <a:pt x="185" y="167"/>
                  <a:pt x="188" y="166"/>
                  <a:pt x="190" y="164"/>
                </a:cubicBezTo>
                <a:cubicBezTo>
                  <a:pt x="196" y="163"/>
                  <a:pt x="208" y="161"/>
                  <a:pt x="214" y="153"/>
                </a:cubicBezTo>
                <a:cubicBezTo>
                  <a:pt x="215" y="153"/>
                  <a:pt x="216" y="153"/>
                  <a:pt x="217" y="153"/>
                </a:cubicBezTo>
                <a:cubicBezTo>
                  <a:pt x="217" y="153"/>
                  <a:pt x="217" y="153"/>
                  <a:pt x="217" y="153"/>
                </a:cubicBezTo>
                <a:cubicBezTo>
                  <a:pt x="224" y="153"/>
                  <a:pt x="230" y="150"/>
                  <a:pt x="233" y="146"/>
                </a:cubicBezTo>
                <a:cubicBezTo>
                  <a:pt x="235" y="143"/>
                  <a:pt x="236" y="140"/>
                  <a:pt x="236" y="136"/>
                </a:cubicBezTo>
                <a:cubicBezTo>
                  <a:pt x="236" y="136"/>
                  <a:pt x="248" y="160"/>
                  <a:pt x="265" y="162"/>
                </a:cubicBezTo>
                <a:cubicBezTo>
                  <a:pt x="316" y="137"/>
                  <a:pt x="316" y="137"/>
                  <a:pt x="316" y="137"/>
                </a:cubicBezTo>
                <a:lnTo>
                  <a:pt x="288" y="14"/>
                </a:lnTo>
                <a:close/>
                <a:moveTo>
                  <a:pt x="230" y="127"/>
                </a:moveTo>
                <a:cubicBezTo>
                  <a:pt x="225" y="129"/>
                  <a:pt x="225" y="129"/>
                  <a:pt x="225" y="129"/>
                </a:cubicBezTo>
                <a:cubicBezTo>
                  <a:pt x="226" y="133"/>
                  <a:pt x="226" y="133"/>
                  <a:pt x="226" y="133"/>
                </a:cubicBezTo>
                <a:cubicBezTo>
                  <a:pt x="226" y="137"/>
                  <a:pt x="225" y="139"/>
                  <a:pt x="225" y="139"/>
                </a:cubicBezTo>
                <a:cubicBezTo>
                  <a:pt x="223" y="141"/>
                  <a:pt x="220" y="142"/>
                  <a:pt x="216" y="142"/>
                </a:cubicBezTo>
                <a:cubicBezTo>
                  <a:pt x="216" y="142"/>
                  <a:pt x="216" y="142"/>
                  <a:pt x="216" y="142"/>
                </a:cubicBezTo>
                <a:cubicBezTo>
                  <a:pt x="214" y="143"/>
                  <a:pt x="212" y="142"/>
                  <a:pt x="211" y="142"/>
                </a:cubicBezTo>
                <a:cubicBezTo>
                  <a:pt x="207" y="142"/>
                  <a:pt x="207" y="142"/>
                  <a:pt x="207" y="142"/>
                </a:cubicBezTo>
                <a:cubicBezTo>
                  <a:pt x="206" y="146"/>
                  <a:pt x="206" y="146"/>
                  <a:pt x="206" y="146"/>
                </a:cubicBezTo>
                <a:cubicBezTo>
                  <a:pt x="204" y="150"/>
                  <a:pt x="196" y="153"/>
                  <a:pt x="189" y="153"/>
                </a:cubicBezTo>
                <a:cubicBezTo>
                  <a:pt x="188" y="153"/>
                  <a:pt x="188" y="153"/>
                  <a:pt x="188" y="153"/>
                </a:cubicBezTo>
                <a:cubicBezTo>
                  <a:pt x="185" y="153"/>
                  <a:pt x="185" y="153"/>
                  <a:pt x="185" y="153"/>
                </a:cubicBezTo>
                <a:cubicBezTo>
                  <a:pt x="184" y="155"/>
                  <a:pt x="184" y="155"/>
                  <a:pt x="184" y="155"/>
                </a:cubicBezTo>
                <a:cubicBezTo>
                  <a:pt x="183" y="156"/>
                  <a:pt x="182" y="156"/>
                  <a:pt x="180" y="156"/>
                </a:cubicBezTo>
                <a:cubicBezTo>
                  <a:pt x="175" y="157"/>
                  <a:pt x="169" y="155"/>
                  <a:pt x="167" y="155"/>
                </a:cubicBezTo>
                <a:cubicBezTo>
                  <a:pt x="157" y="149"/>
                  <a:pt x="157" y="149"/>
                  <a:pt x="157" y="149"/>
                </a:cubicBezTo>
                <a:cubicBezTo>
                  <a:pt x="156" y="144"/>
                  <a:pt x="154" y="140"/>
                  <a:pt x="149" y="140"/>
                </a:cubicBezTo>
                <a:cubicBezTo>
                  <a:pt x="149" y="140"/>
                  <a:pt x="147" y="116"/>
                  <a:pt x="130" y="128"/>
                </a:cubicBezTo>
                <a:cubicBezTo>
                  <a:pt x="130" y="128"/>
                  <a:pt x="125" y="108"/>
                  <a:pt x="109" y="117"/>
                </a:cubicBezTo>
                <a:cubicBezTo>
                  <a:pt x="88" y="103"/>
                  <a:pt x="88" y="103"/>
                  <a:pt x="88" y="103"/>
                </a:cubicBezTo>
                <a:cubicBezTo>
                  <a:pt x="72" y="91"/>
                  <a:pt x="72" y="91"/>
                  <a:pt x="72" y="91"/>
                </a:cubicBezTo>
                <a:cubicBezTo>
                  <a:pt x="71" y="91"/>
                  <a:pt x="71" y="91"/>
                  <a:pt x="71" y="91"/>
                </a:cubicBezTo>
                <a:cubicBezTo>
                  <a:pt x="71" y="91"/>
                  <a:pt x="71" y="91"/>
                  <a:pt x="71" y="91"/>
                </a:cubicBezTo>
                <a:cubicBezTo>
                  <a:pt x="71" y="90"/>
                  <a:pt x="71" y="90"/>
                  <a:pt x="71" y="90"/>
                </a:cubicBezTo>
                <a:cubicBezTo>
                  <a:pt x="72" y="89"/>
                  <a:pt x="72" y="89"/>
                  <a:pt x="72" y="89"/>
                </a:cubicBezTo>
                <a:cubicBezTo>
                  <a:pt x="72" y="88"/>
                  <a:pt x="72" y="88"/>
                  <a:pt x="72" y="88"/>
                </a:cubicBezTo>
                <a:cubicBezTo>
                  <a:pt x="72" y="87"/>
                  <a:pt x="90" y="26"/>
                  <a:pt x="91" y="21"/>
                </a:cubicBezTo>
                <a:cubicBezTo>
                  <a:pt x="91" y="21"/>
                  <a:pt x="93" y="20"/>
                  <a:pt x="93" y="20"/>
                </a:cubicBezTo>
                <a:cubicBezTo>
                  <a:pt x="138" y="20"/>
                  <a:pt x="138" y="20"/>
                  <a:pt x="138" y="20"/>
                </a:cubicBezTo>
                <a:cubicBezTo>
                  <a:pt x="134" y="22"/>
                  <a:pt x="132" y="24"/>
                  <a:pt x="132" y="24"/>
                </a:cubicBezTo>
                <a:cubicBezTo>
                  <a:pt x="125" y="30"/>
                  <a:pt x="122" y="60"/>
                  <a:pt x="122" y="60"/>
                </a:cubicBezTo>
                <a:cubicBezTo>
                  <a:pt x="119" y="67"/>
                  <a:pt x="127" y="72"/>
                  <a:pt x="127" y="72"/>
                </a:cubicBezTo>
                <a:cubicBezTo>
                  <a:pt x="140" y="81"/>
                  <a:pt x="154" y="47"/>
                  <a:pt x="154" y="47"/>
                </a:cubicBezTo>
                <a:cubicBezTo>
                  <a:pt x="161" y="41"/>
                  <a:pt x="172" y="45"/>
                  <a:pt x="185" y="54"/>
                </a:cubicBezTo>
                <a:cubicBezTo>
                  <a:pt x="206" y="76"/>
                  <a:pt x="232" y="102"/>
                  <a:pt x="239" y="111"/>
                </a:cubicBezTo>
                <a:cubicBezTo>
                  <a:pt x="241" y="114"/>
                  <a:pt x="242" y="117"/>
                  <a:pt x="241" y="119"/>
                </a:cubicBezTo>
                <a:cubicBezTo>
                  <a:pt x="240" y="123"/>
                  <a:pt x="233" y="126"/>
                  <a:pt x="230" y="127"/>
                </a:cubicBezTo>
                <a:close/>
              </a:path>
            </a:pathLst>
          </a:custGeom>
          <a:solidFill>
            <a:srgbClr val="FFFFFF"/>
          </a:solidFill>
          <a:ln>
            <a:noFill/>
          </a:ln>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nvGrpSpPr>
          <p:cNvPr id="15" name="Group 46"/>
          <p:cNvGrpSpPr/>
          <p:nvPr/>
        </p:nvGrpSpPr>
        <p:grpSpPr>
          <a:xfrm>
            <a:off x="5075338" y="4186078"/>
            <a:ext cx="570093" cy="446858"/>
            <a:chOff x="7200839" y="1790292"/>
            <a:chExt cx="795921" cy="623870"/>
          </a:xfrm>
          <a:solidFill>
            <a:srgbClr val="FFFFFF"/>
          </a:solidFill>
        </p:grpSpPr>
        <p:sp>
          <p:nvSpPr>
            <p:cNvPr id="16" name="Freeform 47"/>
            <p:cNvSpPr/>
            <p:nvPr/>
          </p:nvSpPr>
          <p:spPr bwMode="auto">
            <a:xfrm>
              <a:off x="7235971" y="1790292"/>
              <a:ext cx="760789" cy="434110"/>
            </a:xfrm>
            <a:custGeom>
              <a:avLst/>
              <a:gdLst>
                <a:gd name="T0" fmla="*/ 295 w 628"/>
                <a:gd name="T1" fmla="*/ 232 h 334"/>
                <a:gd name="T2" fmla="*/ 295 w 628"/>
                <a:gd name="T3" fmla="*/ 232 h 334"/>
                <a:gd name="T4" fmla="*/ 295 w 628"/>
                <a:gd name="T5" fmla="*/ 232 h 334"/>
                <a:gd name="T6" fmla="*/ 295 w 628"/>
                <a:gd name="T7" fmla="*/ 232 h 334"/>
                <a:gd name="T8" fmla="*/ 430 w 628"/>
                <a:gd name="T9" fmla="*/ 334 h 334"/>
                <a:gd name="T10" fmla="*/ 628 w 628"/>
                <a:gd name="T11" fmla="*/ 218 h 334"/>
                <a:gd name="T12" fmla="*/ 494 w 628"/>
                <a:gd name="T13" fmla="*/ 114 h 334"/>
                <a:gd name="T14" fmla="*/ 305 w 628"/>
                <a:gd name="T15" fmla="*/ 225 h 334"/>
                <a:gd name="T16" fmla="*/ 305 w 628"/>
                <a:gd name="T17" fmla="*/ 3 h 334"/>
                <a:gd name="T18" fmla="*/ 494 w 628"/>
                <a:gd name="T19" fmla="*/ 114 h 334"/>
                <a:gd name="T20" fmla="*/ 600 w 628"/>
                <a:gd name="T21" fmla="*/ 102 h 334"/>
                <a:gd name="T22" fmla="*/ 437 w 628"/>
                <a:gd name="T23" fmla="*/ 7 h 334"/>
                <a:gd name="T24" fmla="*/ 305 w 628"/>
                <a:gd name="T25" fmla="*/ 0 h 334"/>
                <a:gd name="T26" fmla="*/ 305 w 628"/>
                <a:gd name="T27" fmla="*/ 0 h 334"/>
                <a:gd name="T28" fmla="*/ 302 w 628"/>
                <a:gd name="T29" fmla="*/ 0 h 334"/>
                <a:gd name="T30" fmla="*/ 300 w 628"/>
                <a:gd name="T31" fmla="*/ 0 h 334"/>
                <a:gd name="T32" fmla="*/ 295 w 628"/>
                <a:gd name="T33" fmla="*/ 0 h 334"/>
                <a:gd name="T34" fmla="*/ 295 w 628"/>
                <a:gd name="T35" fmla="*/ 0 h 334"/>
                <a:gd name="T36" fmla="*/ 165 w 628"/>
                <a:gd name="T37" fmla="*/ 7 h 334"/>
                <a:gd name="T38" fmla="*/ 0 w 628"/>
                <a:gd name="T39" fmla="*/ 102 h 334"/>
                <a:gd name="T40" fmla="*/ 108 w 628"/>
                <a:gd name="T41" fmla="*/ 114 h 334"/>
                <a:gd name="T42" fmla="*/ 295 w 628"/>
                <a:gd name="T43" fmla="*/ 3 h 334"/>
                <a:gd name="T44" fmla="*/ 295 w 628"/>
                <a:gd name="T45" fmla="*/ 232 h 334"/>
                <a:gd name="T46" fmla="*/ 295 w 628"/>
                <a:gd name="T47" fmla="*/ 232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8" h="334">
                  <a:moveTo>
                    <a:pt x="295" y="232"/>
                  </a:moveTo>
                  <a:lnTo>
                    <a:pt x="295" y="232"/>
                  </a:lnTo>
                  <a:lnTo>
                    <a:pt x="295" y="232"/>
                  </a:lnTo>
                  <a:lnTo>
                    <a:pt x="295" y="232"/>
                  </a:lnTo>
                  <a:lnTo>
                    <a:pt x="430" y="334"/>
                  </a:lnTo>
                  <a:lnTo>
                    <a:pt x="628" y="218"/>
                  </a:lnTo>
                  <a:lnTo>
                    <a:pt x="494" y="114"/>
                  </a:lnTo>
                  <a:lnTo>
                    <a:pt x="305" y="225"/>
                  </a:lnTo>
                  <a:lnTo>
                    <a:pt x="305" y="3"/>
                  </a:lnTo>
                  <a:lnTo>
                    <a:pt x="494" y="114"/>
                  </a:lnTo>
                  <a:lnTo>
                    <a:pt x="600" y="102"/>
                  </a:lnTo>
                  <a:lnTo>
                    <a:pt x="437" y="7"/>
                  </a:lnTo>
                  <a:lnTo>
                    <a:pt x="305" y="0"/>
                  </a:lnTo>
                  <a:lnTo>
                    <a:pt x="305" y="0"/>
                  </a:lnTo>
                  <a:lnTo>
                    <a:pt x="302" y="0"/>
                  </a:lnTo>
                  <a:lnTo>
                    <a:pt x="300" y="0"/>
                  </a:lnTo>
                  <a:lnTo>
                    <a:pt x="295" y="0"/>
                  </a:lnTo>
                  <a:lnTo>
                    <a:pt x="295" y="0"/>
                  </a:lnTo>
                  <a:lnTo>
                    <a:pt x="165" y="7"/>
                  </a:lnTo>
                  <a:lnTo>
                    <a:pt x="0" y="102"/>
                  </a:lnTo>
                  <a:lnTo>
                    <a:pt x="108" y="114"/>
                  </a:lnTo>
                  <a:lnTo>
                    <a:pt x="295" y="3"/>
                  </a:lnTo>
                  <a:lnTo>
                    <a:pt x="295" y="232"/>
                  </a:lnTo>
                  <a:lnTo>
                    <a:pt x="295" y="2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7" name="Freeform 48"/>
            <p:cNvSpPr/>
            <p:nvPr/>
          </p:nvSpPr>
          <p:spPr bwMode="auto">
            <a:xfrm>
              <a:off x="7200839" y="1941061"/>
              <a:ext cx="392509" cy="289840"/>
            </a:xfrm>
            <a:custGeom>
              <a:avLst/>
              <a:gdLst>
                <a:gd name="T0" fmla="*/ 0 w 324"/>
                <a:gd name="T1" fmla="*/ 100 h 223"/>
                <a:gd name="T2" fmla="*/ 187 w 324"/>
                <a:gd name="T3" fmla="*/ 223 h 223"/>
                <a:gd name="T4" fmla="*/ 324 w 324"/>
                <a:gd name="T5" fmla="*/ 116 h 223"/>
                <a:gd name="T6" fmla="*/ 130 w 324"/>
                <a:gd name="T7" fmla="*/ 0 h 223"/>
                <a:gd name="T8" fmla="*/ 0 w 324"/>
                <a:gd name="T9" fmla="*/ 100 h 223"/>
              </a:gdLst>
              <a:ahLst/>
              <a:cxnLst>
                <a:cxn ang="0">
                  <a:pos x="T0" y="T1"/>
                </a:cxn>
                <a:cxn ang="0">
                  <a:pos x="T2" y="T3"/>
                </a:cxn>
                <a:cxn ang="0">
                  <a:pos x="T4" y="T5"/>
                </a:cxn>
                <a:cxn ang="0">
                  <a:pos x="T6" y="T7"/>
                </a:cxn>
                <a:cxn ang="0">
                  <a:pos x="T8" y="T9"/>
                </a:cxn>
              </a:cxnLst>
              <a:rect l="0" t="0" r="r" b="b"/>
              <a:pathLst>
                <a:path w="324" h="223">
                  <a:moveTo>
                    <a:pt x="0" y="100"/>
                  </a:moveTo>
                  <a:lnTo>
                    <a:pt x="187" y="223"/>
                  </a:lnTo>
                  <a:lnTo>
                    <a:pt x="324" y="116"/>
                  </a:lnTo>
                  <a:lnTo>
                    <a:pt x="130" y="0"/>
                  </a:lnTo>
                  <a:lnTo>
                    <a:pt x="0" y="10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8" name="Freeform 49"/>
            <p:cNvSpPr/>
            <p:nvPr/>
          </p:nvSpPr>
          <p:spPr bwMode="auto">
            <a:xfrm>
              <a:off x="7353482" y="2116524"/>
              <a:ext cx="477310" cy="297638"/>
            </a:xfrm>
            <a:custGeom>
              <a:avLst/>
              <a:gdLst>
                <a:gd name="T0" fmla="*/ 198 w 394"/>
                <a:gd name="T1" fmla="*/ 0 h 229"/>
                <a:gd name="T2" fmla="*/ 61 w 394"/>
                <a:gd name="T3" fmla="*/ 109 h 229"/>
                <a:gd name="T4" fmla="*/ 0 w 394"/>
                <a:gd name="T5" fmla="*/ 71 h 229"/>
                <a:gd name="T6" fmla="*/ 0 w 394"/>
                <a:gd name="T7" fmla="*/ 114 h 229"/>
                <a:gd name="T8" fmla="*/ 198 w 394"/>
                <a:gd name="T9" fmla="*/ 229 h 229"/>
                <a:gd name="T10" fmla="*/ 394 w 394"/>
                <a:gd name="T11" fmla="*/ 116 h 229"/>
                <a:gd name="T12" fmla="*/ 394 w 394"/>
                <a:gd name="T13" fmla="*/ 64 h 229"/>
                <a:gd name="T14" fmla="*/ 335 w 394"/>
                <a:gd name="T15" fmla="*/ 104 h 229"/>
                <a:gd name="T16" fmla="*/ 198 w 394"/>
                <a:gd name="T17"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229">
                  <a:moveTo>
                    <a:pt x="198" y="0"/>
                  </a:moveTo>
                  <a:lnTo>
                    <a:pt x="61" y="109"/>
                  </a:lnTo>
                  <a:lnTo>
                    <a:pt x="0" y="71"/>
                  </a:lnTo>
                  <a:lnTo>
                    <a:pt x="0" y="114"/>
                  </a:lnTo>
                  <a:lnTo>
                    <a:pt x="198" y="229"/>
                  </a:lnTo>
                  <a:lnTo>
                    <a:pt x="394" y="116"/>
                  </a:lnTo>
                  <a:lnTo>
                    <a:pt x="394" y="64"/>
                  </a:lnTo>
                  <a:lnTo>
                    <a:pt x="335" y="104"/>
                  </a:lnTo>
                  <a:lnTo>
                    <a:pt x="19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sp>
        <p:nvSpPr>
          <p:cNvPr id="19" name="Freeform 50"/>
          <p:cNvSpPr/>
          <p:nvPr/>
        </p:nvSpPr>
        <p:spPr bwMode="auto">
          <a:xfrm>
            <a:off x="6591770" y="4072106"/>
            <a:ext cx="422580" cy="625601"/>
          </a:xfrm>
          <a:custGeom>
            <a:avLst/>
            <a:gdLst>
              <a:gd name="T0" fmla="*/ 25 w 206"/>
              <a:gd name="T1" fmla="*/ 112 h 284"/>
              <a:gd name="T2" fmla="*/ 25 w 206"/>
              <a:gd name="T3" fmla="*/ 64 h 284"/>
              <a:gd name="T4" fmla="*/ 5 w 206"/>
              <a:gd name="T5" fmla="*/ 64 h 284"/>
              <a:gd name="T6" fmla="*/ 4 w 206"/>
              <a:gd name="T7" fmla="*/ 60 h 284"/>
              <a:gd name="T8" fmla="*/ 104 w 206"/>
              <a:gd name="T9" fmla="*/ 2 h 284"/>
              <a:gd name="T10" fmla="*/ 117 w 206"/>
              <a:gd name="T11" fmla="*/ 2 h 284"/>
              <a:gd name="T12" fmla="*/ 145 w 206"/>
              <a:gd name="T13" fmla="*/ 25 h 284"/>
              <a:gd name="T14" fmla="*/ 145 w 206"/>
              <a:gd name="T15" fmla="*/ 2 h 284"/>
              <a:gd name="T16" fmla="*/ 168 w 206"/>
              <a:gd name="T17" fmla="*/ 2 h 284"/>
              <a:gd name="T18" fmla="*/ 168 w 206"/>
              <a:gd name="T19" fmla="*/ 40 h 284"/>
              <a:gd name="T20" fmla="*/ 184 w 206"/>
              <a:gd name="T21" fmla="*/ 49 h 284"/>
              <a:gd name="T22" fmla="*/ 184 w 206"/>
              <a:gd name="T23" fmla="*/ 49 h 284"/>
              <a:gd name="T24" fmla="*/ 184 w 206"/>
              <a:gd name="T25" fmla="*/ 49 h 284"/>
              <a:gd name="T26" fmla="*/ 202 w 206"/>
              <a:gd name="T27" fmla="*/ 60 h 284"/>
              <a:gd name="T28" fmla="*/ 201 w 206"/>
              <a:gd name="T29" fmla="*/ 64 h 284"/>
              <a:gd name="T30" fmla="*/ 184 w 206"/>
              <a:gd name="T31" fmla="*/ 64 h 284"/>
              <a:gd name="T32" fmla="*/ 184 w 206"/>
              <a:gd name="T33" fmla="*/ 117 h 284"/>
              <a:gd name="T34" fmla="*/ 169 w 206"/>
              <a:gd name="T35" fmla="*/ 134 h 284"/>
              <a:gd name="T36" fmla="*/ 136 w 206"/>
              <a:gd name="T37" fmla="*/ 134 h 284"/>
              <a:gd name="T38" fmla="*/ 129 w 206"/>
              <a:gd name="T39" fmla="*/ 137 h 284"/>
              <a:gd name="T40" fmla="*/ 140 w 206"/>
              <a:gd name="T41" fmla="*/ 155 h 284"/>
              <a:gd name="T42" fmla="*/ 139 w 206"/>
              <a:gd name="T43" fmla="*/ 160 h 284"/>
              <a:gd name="T44" fmla="*/ 118 w 206"/>
              <a:gd name="T45" fmla="*/ 161 h 284"/>
              <a:gd name="T46" fmla="*/ 119 w 206"/>
              <a:gd name="T47" fmla="*/ 168 h 284"/>
              <a:gd name="T48" fmla="*/ 130 w 206"/>
              <a:gd name="T49" fmla="*/ 179 h 284"/>
              <a:gd name="T50" fmla="*/ 115 w 206"/>
              <a:gd name="T51" fmla="*/ 195 h 284"/>
              <a:gd name="T52" fmla="*/ 129 w 206"/>
              <a:gd name="T53" fmla="*/ 211 h 284"/>
              <a:gd name="T54" fmla="*/ 129 w 206"/>
              <a:gd name="T55" fmla="*/ 220 h 284"/>
              <a:gd name="T56" fmla="*/ 115 w 206"/>
              <a:gd name="T57" fmla="*/ 235 h 284"/>
              <a:gd name="T58" fmla="*/ 124 w 206"/>
              <a:gd name="T59" fmla="*/ 248 h 284"/>
              <a:gd name="T60" fmla="*/ 124 w 206"/>
              <a:gd name="T61" fmla="*/ 260 h 284"/>
              <a:gd name="T62" fmla="*/ 102 w 206"/>
              <a:gd name="T63" fmla="*/ 284 h 284"/>
              <a:gd name="T64" fmla="*/ 86 w 206"/>
              <a:gd name="T65" fmla="*/ 264 h 284"/>
              <a:gd name="T66" fmla="*/ 85 w 206"/>
              <a:gd name="T67" fmla="*/ 163 h 284"/>
              <a:gd name="T68" fmla="*/ 83 w 206"/>
              <a:gd name="T69" fmla="*/ 160 h 284"/>
              <a:gd name="T70" fmla="*/ 71 w 206"/>
              <a:gd name="T71" fmla="*/ 159 h 284"/>
              <a:gd name="T72" fmla="*/ 68 w 206"/>
              <a:gd name="T73" fmla="*/ 152 h 284"/>
              <a:gd name="T74" fmla="*/ 77 w 206"/>
              <a:gd name="T75" fmla="*/ 140 h 284"/>
              <a:gd name="T76" fmla="*/ 78 w 206"/>
              <a:gd name="T77" fmla="*/ 136 h 284"/>
              <a:gd name="T78" fmla="*/ 73 w 206"/>
              <a:gd name="T79" fmla="*/ 134 h 284"/>
              <a:gd name="T80" fmla="*/ 40 w 206"/>
              <a:gd name="T81" fmla="*/ 134 h 284"/>
              <a:gd name="T82" fmla="*/ 25 w 206"/>
              <a:gd name="T83" fmla="*/ 11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6" h="284">
                <a:moveTo>
                  <a:pt x="25" y="112"/>
                </a:moveTo>
                <a:cubicBezTo>
                  <a:pt x="25" y="64"/>
                  <a:pt x="25" y="64"/>
                  <a:pt x="25" y="64"/>
                </a:cubicBezTo>
                <a:cubicBezTo>
                  <a:pt x="5" y="64"/>
                  <a:pt x="5" y="64"/>
                  <a:pt x="5" y="64"/>
                </a:cubicBezTo>
                <a:cubicBezTo>
                  <a:pt x="1" y="64"/>
                  <a:pt x="0" y="62"/>
                  <a:pt x="4" y="60"/>
                </a:cubicBezTo>
                <a:cubicBezTo>
                  <a:pt x="104" y="2"/>
                  <a:pt x="104" y="2"/>
                  <a:pt x="104" y="2"/>
                </a:cubicBezTo>
                <a:cubicBezTo>
                  <a:pt x="107" y="0"/>
                  <a:pt x="113" y="0"/>
                  <a:pt x="117" y="2"/>
                </a:cubicBezTo>
                <a:cubicBezTo>
                  <a:pt x="145" y="25"/>
                  <a:pt x="145" y="25"/>
                  <a:pt x="145" y="25"/>
                </a:cubicBezTo>
                <a:cubicBezTo>
                  <a:pt x="145" y="2"/>
                  <a:pt x="145" y="2"/>
                  <a:pt x="145" y="2"/>
                </a:cubicBezTo>
                <a:cubicBezTo>
                  <a:pt x="168" y="2"/>
                  <a:pt x="168" y="2"/>
                  <a:pt x="168" y="2"/>
                </a:cubicBezTo>
                <a:cubicBezTo>
                  <a:pt x="168" y="40"/>
                  <a:pt x="168" y="40"/>
                  <a:pt x="168" y="40"/>
                </a:cubicBezTo>
                <a:cubicBezTo>
                  <a:pt x="184" y="49"/>
                  <a:pt x="184" y="49"/>
                  <a:pt x="184" y="49"/>
                </a:cubicBezTo>
                <a:cubicBezTo>
                  <a:pt x="184" y="49"/>
                  <a:pt x="184" y="49"/>
                  <a:pt x="184" y="49"/>
                </a:cubicBezTo>
                <a:cubicBezTo>
                  <a:pt x="184" y="49"/>
                  <a:pt x="184" y="49"/>
                  <a:pt x="184" y="49"/>
                </a:cubicBezTo>
                <a:cubicBezTo>
                  <a:pt x="202" y="60"/>
                  <a:pt x="202" y="60"/>
                  <a:pt x="202" y="60"/>
                </a:cubicBezTo>
                <a:cubicBezTo>
                  <a:pt x="206" y="62"/>
                  <a:pt x="205" y="64"/>
                  <a:pt x="201" y="64"/>
                </a:cubicBezTo>
                <a:cubicBezTo>
                  <a:pt x="184" y="64"/>
                  <a:pt x="184" y="64"/>
                  <a:pt x="184" y="64"/>
                </a:cubicBezTo>
                <a:cubicBezTo>
                  <a:pt x="184" y="117"/>
                  <a:pt x="184" y="117"/>
                  <a:pt x="184" y="117"/>
                </a:cubicBezTo>
                <a:cubicBezTo>
                  <a:pt x="184" y="117"/>
                  <a:pt x="185" y="134"/>
                  <a:pt x="169" y="134"/>
                </a:cubicBezTo>
                <a:cubicBezTo>
                  <a:pt x="136" y="134"/>
                  <a:pt x="136" y="134"/>
                  <a:pt x="136" y="134"/>
                </a:cubicBezTo>
                <a:cubicBezTo>
                  <a:pt x="134" y="135"/>
                  <a:pt x="131" y="136"/>
                  <a:pt x="129" y="137"/>
                </a:cubicBezTo>
                <a:cubicBezTo>
                  <a:pt x="140" y="155"/>
                  <a:pt x="140" y="155"/>
                  <a:pt x="140" y="155"/>
                </a:cubicBezTo>
                <a:cubicBezTo>
                  <a:pt x="142" y="159"/>
                  <a:pt x="139" y="160"/>
                  <a:pt x="139" y="160"/>
                </a:cubicBezTo>
                <a:cubicBezTo>
                  <a:pt x="118" y="161"/>
                  <a:pt x="118" y="161"/>
                  <a:pt x="118" y="161"/>
                </a:cubicBezTo>
                <a:cubicBezTo>
                  <a:pt x="119" y="168"/>
                  <a:pt x="119" y="168"/>
                  <a:pt x="119" y="168"/>
                </a:cubicBezTo>
                <a:cubicBezTo>
                  <a:pt x="130" y="179"/>
                  <a:pt x="130" y="179"/>
                  <a:pt x="130" y="179"/>
                </a:cubicBezTo>
                <a:cubicBezTo>
                  <a:pt x="115" y="195"/>
                  <a:pt x="115" y="195"/>
                  <a:pt x="115" y="195"/>
                </a:cubicBezTo>
                <a:cubicBezTo>
                  <a:pt x="129" y="211"/>
                  <a:pt x="129" y="211"/>
                  <a:pt x="129" y="211"/>
                </a:cubicBezTo>
                <a:cubicBezTo>
                  <a:pt x="129" y="220"/>
                  <a:pt x="129" y="220"/>
                  <a:pt x="129" y="220"/>
                </a:cubicBezTo>
                <a:cubicBezTo>
                  <a:pt x="115" y="235"/>
                  <a:pt x="115" y="235"/>
                  <a:pt x="115" y="235"/>
                </a:cubicBezTo>
                <a:cubicBezTo>
                  <a:pt x="124" y="248"/>
                  <a:pt x="124" y="248"/>
                  <a:pt x="124" y="248"/>
                </a:cubicBezTo>
                <a:cubicBezTo>
                  <a:pt x="124" y="260"/>
                  <a:pt x="124" y="260"/>
                  <a:pt x="124" y="260"/>
                </a:cubicBezTo>
                <a:cubicBezTo>
                  <a:pt x="102" y="284"/>
                  <a:pt x="102" y="284"/>
                  <a:pt x="102" y="284"/>
                </a:cubicBezTo>
                <a:cubicBezTo>
                  <a:pt x="94" y="283"/>
                  <a:pt x="86" y="264"/>
                  <a:pt x="86" y="264"/>
                </a:cubicBezTo>
                <a:cubicBezTo>
                  <a:pt x="85" y="163"/>
                  <a:pt x="85" y="163"/>
                  <a:pt x="85" y="163"/>
                </a:cubicBezTo>
                <a:cubicBezTo>
                  <a:pt x="85" y="160"/>
                  <a:pt x="83" y="160"/>
                  <a:pt x="83" y="160"/>
                </a:cubicBezTo>
                <a:cubicBezTo>
                  <a:pt x="71" y="159"/>
                  <a:pt x="71" y="159"/>
                  <a:pt x="71" y="159"/>
                </a:cubicBezTo>
                <a:cubicBezTo>
                  <a:pt x="64" y="159"/>
                  <a:pt x="68" y="152"/>
                  <a:pt x="68" y="152"/>
                </a:cubicBezTo>
                <a:cubicBezTo>
                  <a:pt x="77" y="140"/>
                  <a:pt x="77" y="140"/>
                  <a:pt x="77" y="140"/>
                </a:cubicBezTo>
                <a:cubicBezTo>
                  <a:pt x="78" y="139"/>
                  <a:pt x="78" y="137"/>
                  <a:pt x="78" y="136"/>
                </a:cubicBezTo>
                <a:cubicBezTo>
                  <a:pt x="76" y="136"/>
                  <a:pt x="74" y="135"/>
                  <a:pt x="73" y="134"/>
                </a:cubicBezTo>
                <a:cubicBezTo>
                  <a:pt x="40" y="134"/>
                  <a:pt x="40" y="134"/>
                  <a:pt x="40" y="134"/>
                </a:cubicBezTo>
                <a:cubicBezTo>
                  <a:pt x="40" y="134"/>
                  <a:pt x="25" y="133"/>
                  <a:pt x="25" y="112"/>
                </a:cubicBezTo>
                <a:close/>
              </a:path>
            </a:pathLst>
          </a:custGeom>
          <a:solidFill>
            <a:srgbClr val="FFFFFF"/>
          </a:solidFill>
          <a:ln>
            <a:noFill/>
          </a:ln>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nvGrpSpPr>
          <p:cNvPr id="20" name="组合 19"/>
          <p:cNvGrpSpPr/>
          <p:nvPr/>
        </p:nvGrpSpPr>
        <p:grpSpPr>
          <a:xfrm>
            <a:off x="1029296" y="4856902"/>
            <a:ext cx="2801722" cy="1024014"/>
            <a:chOff x="1643984" y="2349127"/>
            <a:chExt cx="2492110" cy="910852"/>
          </a:xfrm>
        </p:grpSpPr>
        <p:sp>
          <p:nvSpPr>
            <p:cNvPr id="21" name="文本框 20"/>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2" name="文本框 21"/>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3" name="组合 22"/>
          <p:cNvGrpSpPr/>
          <p:nvPr/>
        </p:nvGrpSpPr>
        <p:grpSpPr>
          <a:xfrm>
            <a:off x="8456957" y="4856902"/>
            <a:ext cx="2801722" cy="1024014"/>
            <a:chOff x="1643984" y="2349127"/>
            <a:chExt cx="2492110" cy="910852"/>
          </a:xfrm>
        </p:grpSpPr>
        <p:sp>
          <p:nvSpPr>
            <p:cNvPr id="24" name="文本框 23"/>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5" name="文本框 24"/>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6" name="组合 25"/>
          <p:cNvGrpSpPr/>
          <p:nvPr/>
        </p:nvGrpSpPr>
        <p:grpSpPr>
          <a:xfrm>
            <a:off x="4767532" y="2024724"/>
            <a:ext cx="2801722" cy="1024014"/>
            <a:chOff x="1643984" y="2349127"/>
            <a:chExt cx="2492110" cy="910852"/>
          </a:xfrm>
        </p:grpSpPr>
        <p:sp>
          <p:nvSpPr>
            <p:cNvPr id="27" name="文本框 26"/>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8" name="文本框 27"/>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49060" y="0"/>
            <a:ext cx="5742940" cy="6858000"/>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6661785" y="1207135"/>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932930" y="32385"/>
            <a:ext cx="3959860" cy="645160"/>
          </a:xfrm>
          <a:prstGeom prst="rect">
            <a:avLst/>
          </a:prstGeom>
          <a:noFill/>
        </p:spPr>
        <p:txBody>
          <a:bodyPr wrap="square" rtlCol="0">
            <a:spAutoFit/>
          </a:bodyPr>
          <a:lstStyle/>
          <a:p>
            <a:r>
              <a:rPr lang="en-US" altLang="zh-CN" sz="3600" b="1" dirty="0" smtClean="0">
                <a:solidFill>
                  <a:schemeClr val="bg1"/>
                </a:solidFill>
                <a:latin typeface="Arial" panose="020B0604020202020204" pitchFamily="34" charset="0"/>
                <a:ea typeface="Arial" panose="020B0604020202020204" pitchFamily="34" charset="0"/>
                <a:cs typeface="Arial" panose="020B0604020202020204" pitchFamily="34" charset="0"/>
              </a:rPr>
              <a:t>CONTENTS</a:t>
            </a:r>
            <a:endParaRPr lang="en-US" altLang="zh-CN" sz="36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flipH="1">
            <a:off x="6484620" y="767715"/>
            <a:ext cx="57429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椭圆 19"/>
          <p:cNvSpPr>
            <a:spLocks noChangeAspect="1"/>
          </p:cNvSpPr>
          <p:nvPr/>
        </p:nvSpPr>
        <p:spPr>
          <a:xfrm>
            <a:off x="6661785" y="209423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4" name="椭圆 19"/>
          <p:cNvSpPr>
            <a:spLocks noChangeAspect="1"/>
          </p:cNvSpPr>
          <p:nvPr/>
        </p:nvSpPr>
        <p:spPr>
          <a:xfrm>
            <a:off x="6661785" y="2924175"/>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文本框 22"/>
          <p:cNvSpPr txBox="1"/>
          <p:nvPr/>
        </p:nvSpPr>
        <p:spPr>
          <a:xfrm>
            <a:off x="7029291" y="1060471"/>
            <a:ext cx="179197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Background</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7" name="文本框 22"/>
          <p:cNvSpPr txBox="1"/>
          <p:nvPr/>
        </p:nvSpPr>
        <p:spPr>
          <a:xfrm>
            <a:off x="7029291" y="1999001"/>
            <a:ext cx="267970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Problem Definition</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8" name="文本框 22"/>
          <p:cNvSpPr txBox="1"/>
          <p:nvPr/>
        </p:nvSpPr>
        <p:spPr>
          <a:xfrm>
            <a:off x="7029291" y="2889271"/>
            <a:ext cx="315468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Proposed methodology</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9" name="文本框 22"/>
          <p:cNvSpPr txBox="1"/>
          <p:nvPr/>
        </p:nvSpPr>
        <p:spPr>
          <a:xfrm>
            <a:off x="7029291" y="3686196"/>
            <a:ext cx="205359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Data Selection</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10" name="文本框 22"/>
          <p:cNvSpPr txBox="1"/>
          <p:nvPr/>
        </p:nvSpPr>
        <p:spPr>
          <a:xfrm>
            <a:off x="7144226" y="4563766"/>
            <a:ext cx="1435100" cy="460375"/>
          </a:xfrm>
          <a:prstGeom prst="rect">
            <a:avLst/>
          </a:prstGeom>
          <a:noFill/>
        </p:spPr>
        <p:txBody>
          <a:bodyPr wrap="none" rtlCol="0">
            <a:spAutoFit/>
          </a:bodyPr>
          <a:p>
            <a:pPr algn="l"/>
            <a:r>
              <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rPr>
              <a:t>Refereces</a:t>
            </a:r>
            <a:endParaRPr lang="en-US" altLang="zh-CN" sz="2400" b="1" dirty="0">
              <a:solidFill>
                <a:schemeClr val="bg1"/>
              </a:solidFill>
              <a:latin typeface="Times New Roman Bold" panose="02020603050405020304" charset="0"/>
              <a:ea typeface="Arial" panose="020B0604020202020204" pitchFamily="34" charset="0"/>
              <a:cs typeface="Times New Roman Bold" panose="02020603050405020304" charset="0"/>
            </a:endParaRPr>
          </a:p>
        </p:txBody>
      </p:sp>
      <p:sp>
        <p:nvSpPr>
          <p:cNvPr id="11" name="椭圆 19"/>
          <p:cNvSpPr>
            <a:spLocks noChangeAspect="1"/>
          </p:cNvSpPr>
          <p:nvPr/>
        </p:nvSpPr>
        <p:spPr>
          <a:xfrm>
            <a:off x="6661785" y="378206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Arial" panose="020B0604020202020204" pitchFamily="34" charset="0"/>
              <a:ea typeface="Arial" panose="020B0604020202020204" pitchFamily="34" charset="0"/>
            </a:endParaRPr>
          </a:p>
        </p:txBody>
      </p:sp>
      <p:sp>
        <p:nvSpPr>
          <p:cNvPr id="12" name="椭圆 19"/>
          <p:cNvSpPr>
            <a:spLocks noChangeAspect="1"/>
          </p:cNvSpPr>
          <p:nvPr/>
        </p:nvSpPr>
        <p:spPr>
          <a:xfrm>
            <a:off x="6661785" y="4658360"/>
            <a:ext cx="271145" cy="2711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3"/>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par>
                          <p:cTn id="10" fill="hold">
                            <p:stCondLst>
                              <p:cond delay="1000"/>
                            </p:stCondLst>
                            <p:childTnLst>
                              <p:par>
                                <p:cTn id="11" presetID="50" presetClass="entr" presetSubtype="0" decel="10000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strVal val="#ppt_w+.3"/>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Effect transition="in" filter="fade">
                                      <p:cBhvr>
                                        <p:cTn id="15" dur="1000"/>
                                        <p:tgtEl>
                                          <p:spTgt spid="7"/>
                                        </p:tgtEl>
                                      </p:cBhvr>
                                    </p:animEffect>
                                  </p:childTnLst>
                                </p:cTn>
                              </p:par>
                            </p:childTnLst>
                          </p:cTn>
                        </p:par>
                        <p:par>
                          <p:cTn id="16" fill="hold">
                            <p:stCondLst>
                              <p:cond delay="2000"/>
                            </p:stCondLst>
                            <p:childTnLst>
                              <p:par>
                                <p:cTn id="17" presetID="50" presetClass="entr" presetSubtype="0" decel="10000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strVal val="#ppt_w+.3"/>
                                          </p:val>
                                        </p:tav>
                                        <p:tav tm="100000">
                                          <p:val>
                                            <p:strVal val="#ppt_w"/>
                                          </p:val>
                                        </p:tav>
                                      </p:tavLst>
                                    </p:anim>
                                    <p:anim calcmode="lin" valueType="num">
                                      <p:cBhvr>
                                        <p:cTn id="20" dur="1000" fill="hold"/>
                                        <p:tgtEl>
                                          <p:spTgt spid="8"/>
                                        </p:tgtEl>
                                        <p:attrNameLst>
                                          <p:attrName>ppt_h</p:attrName>
                                        </p:attrNameLst>
                                      </p:cBhvr>
                                      <p:tavLst>
                                        <p:tav tm="0">
                                          <p:val>
                                            <p:strVal val="#ppt_h"/>
                                          </p:val>
                                        </p:tav>
                                        <p:tav tm="100000">
                                          <p:val>
                                            <p:strVal val="#ppt_h"/>
                                          </p:val>
                                        </p:tav>
                                      </p:tavLst>
                                    </p:anim>
                                    <p:animEffect transition="in" filter="fade">
                                      <p:cBhvr>
                                        <p:cTn id="21" dur="1000"/>
                                        <p:tgtEl>
                                          <p:spTgt spid="8"/>
                                        </p:tgtEl>
                                      </p:cBhvr>
                                    </p:animEffect>
                                  </p:childTnLst>
                                </p:cTn>
                              </p:par>
                            </p:childTnLst>
                          </p:cTn>
                        </p:par>
                        <p:par>
                          <p:cTn id="22" fill="hold">
                            <p:stCondLst>
                              <p:cond delay="3000"/>
                            </p:stCondLst>
                            <p:childTnLst>
                              <p:par>
                                <p:cTn id="23" presetID="50" presetClass="entr" presetSubtype="0" decel="10000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strVal val="#ppt_w+.3"/>
                                          </p:val>
                                        </p:tav>
                                        <p:tav tm="100000">
                                          <p:val>
                                            <p:strVal val="#ppt_w"/>
                                          </p:val>
                                        </p:tav>
                                      </p:tavLst>
                                    </p:anim>
                                    <p:anim calcmode="lin" valueType="num">
                                      <p:cBhvr>
                                        <p:cTn id="26" dur="1000" fill="hold"/>
                                        <p:tgtEl>
                                          <p:spTgt spid="9"/>
                                        </p:tgtEl>
                                        <p:attrNameLst>
                                          <p:attrName>ppt_h</p:attrName>
                                        </p:attrNameLst>
                                      </p:cBhvr>
                                      <p:tavLst>
                                        <p:tav tm="0">
                                          <p:val>
                                            <p:strVal val="#ppt_h"/>
                                          </p:val>
                                        </p:tav>
                                        <p:tav tm="100000">
                                          <p:val>
                                            <p:strVal val="#ppt_h"/>
                                          </p:val>
                                        </p:tav>
                                      </p:tavLst>
                                    </p:anim>
                                    <p:animEffect transition="in" filter="fade">
                                      <p:cBhvr>
                                        <p:cTn id="27" dur="1000"/>
                                        <p:tgtEl>
                                          <p:spTgt spid="9"/>
                                        </p:tgtEl>
                                      </p:cBhvr>
                                    </p:animEffect>
                                  </p:childTnLst>
                                </p:cTn>
                              </p:par>
                            </p:childTnLst>
                          </p:cTn>
                        </p:par>
                        <p:par>
                          <p:cTn id="28" fill="hold">
                            <p:stCondLst>
                              <p:cond delay="4000"/>
                            </p:stCondLst>
                            <p:childTnLst>
                              <p:par>
                                <p:cTn id="29" presetID="50" presetClass="entr" presetSubtype="0" decel="10000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strVal val="#ppt_w+.3"/>
                                          </p:val>
                                        </p:tav>
                                        <p:tav tm="100000">
                                          <p:val>
                                            <p:strVal val="#ppt_w"/>
                                          </p:val>
                                        </p:tav>
                                      </p:tavLst>
                                    </p:anim>
                                    <p:anim calcmode="lin" valueType="num">
                                      <p:cBhvr>
                                        <p:cTn id="32" dur="1000" fill="hold"/>
                                        <p:tgtEl>
                                          <p:spTgt spid="10"/>
                                        </p:tgtEl>
                                        <p:attrNameLst>
                                          <p:attrName>ppt_h</p:attrName>
                                        </p:attrNameLst>
                                      </p:cBhvr>
                                      <p:tavLst>
                                        <p:tav tm="0">
                                          <p:val>
                                            <p:strVal val="#ppt_h"/>
                                          </p:val>
                                        </p:tav>
                                        <p:tav tm="100000">
                                          <p:val>
                                            <p:strVal val="#ppt_h"/>
                                          </p:val>
                                        </p:tav>
                                      </p:tavLst>
                                    </p:anim>
                                    <p:animEffect transition="in" filter="fade">
                                      <p:cBhvr>
                                        <p:cTn id="33"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PA_任意多边形 12"/>
          <p:cNvSpPr/>
          <p:nvPr>
            <p:custDataLst>
              <p:tags r:id="rId2"/>
            </p:custDataLst>
          </p:nvPr>
        </p:nvSpPr>
        <p:spPr bwMode="auto">
          <a:xfrm>
            <a:off x="3623688" y="4138613"/>
            <a:ext cx="1935163" cy="2719387"/>
          </a:xfrm>
          <a:custGeom>
            <a:avLst/>
            <a:gdLst>
              <a:gd name="T0" fmla="*/ 2757 w 2757"/>
              <a:gd name="T1" fmla="*/ 3864 h 3864"/>
              <a:gd name="T2" fmla="*/ 2757 w 2757"/>
              <a:gd name="T3" fmla="*/ 3056 h 3864"/>
              <a:gd name="T4" fmla="*/ 1462 w 2757"/>
              <a:gd name="T5" fmla="*/ 661 h 3864"/>
              <a:gd name="T6" fmla="*/ 722 w 2757"/>
              <a:gd name="T7" fmla="*/ 202 h 3864"/>
              <a:gd name="T8" fmla="*/ 805 w 2757"/>
              <a:gd name="T9" fmla="*/ 67 h 3864"/>
              <a:gd name="T10" fmla="*/ 759 w 2757"/>
              <a:gd name="T11" fmla="*/ 2 h 3864"/>
              <a:gd name="T12" fmla="*/ 51 w 2757"/>
              <a:gd name="T13" fmla="*/ 34 h 3864"/>
              <a:gd name="T14" fmla="*/ 12 w 2757"/>
              <a:gd name="T15" fmla="*/ 97 h 3864"/>
              <a:gd name="T16" fmla="*/ 307 w 2757"/>
              <a:gd name="T17" fmla="*/ 737 h 3864"/>
              <a:gd name="T18" fmla="*/ 384 w 2757"/>
              <a:gd name="T19" fmla="*/ 752 h 3864"/>
              <a:gd name="T20" fmla="*/ 480 w 2757"/>
              <a:gd name="T21" fmla="*/ 595 h 3864"/>
              <a:gd name="T22" fmla="*/ 1161 w 2757"/>
              <a:gd name="T23" fmla="*/ 1018 h 3864"/>
              <a:gd name="T24" fmla="*/ 2295 w 2757"/>
              <a:gd name="T25" fmla="*/ 3002 h 3864"/>
              <a:gd name="T26" fmla="*/ 2295 w 2757"/>
              <a:gd name="T27" fmla="*/ 3864 h 3864"/>
              <a:gd name="T28" fmla="*/ 2757 w 2757"/>
              <a:gd name="T29" fmla="*/ 3864 h 3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57" h="3864">
                <a:moveTo>
                  <a:pt x="2757" y="3864"/>
                </a:moveTo>
                <a:lnTo>
                  <a:pt x="2757" y="3056"/>
                </a:lnTo>
                <a:cubicBezTo>
                  <a:pt x="2757" y="2031"/>
                  <a:pt x="2444" y="1270"/>
                  <a:pt x="1462" y="661"/>
                </a:cubicBezTo>
                <a:lnTo>
                  <a:pt x="722" y="202"/>
                </a:lnTo>
                <a:lnTo>
                  <a:pt x="805" y="67"/>
                </a:lnTo>
                <a:cubicBezTo>
                  <a:pt x="825" y="36"/>
                  <a:pt x="802" y="0"/>
                  <a:pt x="759" y="2"/>
                </a:cubicBezTo>
                <a:lnTo>
                  <a:pt x="51" y="34"/>
                </a:lnTo>
                <a:cubicBezTo>
                  <a:pt x="22" y="35"/>
                  <a:pt x="0" y="71"/>
                  <a:pt x="12" y="97"/>
                </a:cubicBezTo>
                <a:lnTo>
                  <a:pt x="307" y="737"/>
                </a:lnTo>
                <a:cubicBezTo>
                  <a:pt x="322" y="770"/>
                  <a:pt x="364" y="785"/>
                  <a:pt x="384" y="752"/>
                </a:cubicBezTo>
                <a:lnTo>
                  <a:pt x="480" y="595"/>
                </a:lnTo>
                <a:lnTo>
                  <a:pt x="1161" y="1018"/>
                </a:lnTo>
                <a:cubicBezTo>
                  <a:pt x="1976" y="1522"/>
                  <a:pt x="2295" y="2037"/>
                  <a:pt x="2295" y="3002"/>
                </a:cubicBezTo>
                <a:lnTo>
                  <a:pt x="2295" y="3864"/>
                </a:lnTo>
                <a:lnTo>
                  <a:pt x="2757" y="3864"/>
                </a:lnTo>
                <a:close/>
              </a:path>
            </a:pathLst>
          </a:custGeom>
          <a:solidFill>
            <a:srgbClr val="4D5F2E"/>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8" name="PA_任意多边形 13"/>
          <p:cNvSpPr/>
          <p:nvPr>
            <p:custDataLst>
              <p:tags r:id="rId3"/>
            </p:custDataLst>
          </p:nvPr>
        </p:nvSpPr>
        <p:spPr bwMode="auto">
          <a:xfrm>
            <a:off x="4811138" y="3084513"/>
            <a:ext cx="1216025" cy="3773487"/>
          </a:xfrm>
          <a:custGeom>
            <a:avLst/>
            <a:gdLst>
              <a:gd name="T0" fmla="*/ 1270 w 1732"/>
              <a:gd name="T1" fmla="*/ 5362 h 5362"/>
              <a:gd name="T2" fmla="*/ 1732 w 1732"/>
              <a:gd name="T3" fmla="*/ 5362 h 5362"/>
              <a:gd name="T4" fmla="*/ 1732 w 1732"/>
              <a:gd name="T5" fmla="*/ 4676 h 5362"/>
              <a:gd name="T6" fmla="*/ 1128 w 1732"/>
              <a:gd name="T7" fmla="*/ 1513 h 5362"/>
              <a:gd name="T8" fmla="*/ 647 w 1732"/>
              <a:gd name="T9" fmla="*/ 526 h 5362"/>
              <a:gd name="T10" fmla="*/ 791 w 1732"/>
              <a:gd name="T11" fmla="*/ 459 h 5362"/>
              <a:gd name="T12" fmla="*/ 789 w 1732"/>
              <a:gd name="T13" fmla="*/ 379 h 5362"/>
              <a:gd name="T14" fmla="*/ 181 w 1732"/>
              <a:gd name="T15" fmla="*/ 14 h 5362"/>
              <a:gd name="T16" fmla="*/ 114 w 1732"/>
              <a:gd name="T17" fmla="*/ 45 h 5362"/>
              <a:gd name="T18" fmla="*/ 5 w 1732"/>
              <a:gd name="T19" fmla="*/ 742 h 5362"/>
              <a:gd name="T20" fmla="*/ 61 w 1732"/>
              <a:gd name="T21" fmla="*/ 797 h 5362"/>
              <a:gd name="T22" fmla="*/ 227 w 1732"/>
              <a:gd name="T23" fmla="*/ 720 h 5362"/>
              <a:gd name="T24" fmla="*/ 734 w 1732"/>
              <a:gd name="T25" fmla="*/ 1758 h 5362"/>
              <a:gd name="T26" fmla="*/ 1270 w 1732"/>
              <a:gd name="T27" fmla="*/ 4472 h 5362"/>
              <a:gd name="T28" fmla="*/ 1270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1270" y="5362"/>
                </a:moveTo>
                <a:lnTo>
                  <a:pt x="1732" y="5362"/>
                </a:lnTo>
                <a:lnTo>
                  <a:pt x="1732" y="4676"/>
                </a:lnTo>
                <a:cubicBezTo>
                  <a:pt x="1732" y="3345"/>
                  <a:pt x="1631" y="2545"/>
                  <a:pt x="1128" y="1513"/>
                </a:cubicBezTo>
                <a:lnTo>
                  <a:pt x="647" y="526"/>
                </a:lnTo>
                <a:lnTo>
                  <a:pt x="791" y="459"/>
                </a:lnTo>
                <a:cubicBezTo>
                  <a:pt x="825" y="443"/>
                  <a:pt x="825" y="401"/>
                  <a:pt x="789" y="379"/>
                </a:cubicBezTo>
                <a:lnTo>
                  <a:pt x="181" y="14"/>
                </a:lnTo>
                <a:cubicBezTo>
                  <a:pt x="156" y="0"/>
                  <a:pt x="118" y="17"/>
                  <a:pt x="114" y="45"/>
                </a:cubicBezTo>
                <a:lnTo>
                  <a:pt x="5" y="742"/>
                </a:lnTo>
                <a:cubicBezTo>
                  <a:pt x="0" y="777"/>
                  <a:pt x="26" y="813"/>
                  <a:pt x="61" y="797"/>
                </a:cubicBezTo>
                <a:lnTo>
                  <a:pt x="227" y="720"/>
                </a:lnTo>
                <a:lnTo>
                  <a:pt x="734" y="1758"/>
                </a:lnTo>
                <a:cubicBezTo>
                  <a:pt x="1167" y="2647"/>
                  <a:pt x="1270" y="3321"/>
                  <a:pt x="1270" y="4472"/>
                </a:cubicBezTo>
                <a:lnTo>
                  <a:pt x="1270" y="5362"/>
                </a:lnTo>
                <a:close/>
              </a:path>
            </a:pathLst>
          </a:custGeom>
          <a:solidFill>
            <a:srgbClr val="74891A"/>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9" name="PA_任意多边形 14"/>
          <p:cNvSpPr/>
          <p:nvPr>
            <p:custDataLst>
              <p:tags r:id="rId4"/>
            </p:custDataLst>
          </p:nvPr>
        </p:nvSpPr>
        <p:spPr bwMode="auto">
          <a:xfrm>
            <a:off x="6676451" y="4138613"/>
            <a:ext cx="1933575" cy="2719387"/>
          </a:xfrm>
          <a:custGeom>
            <a:avLst/>
            <a:gdLst>
              <a:gd name="T0" fmla="*/ 0 w 2757"/>
              <a:gd name="T1" fmla="*/ 3864 h 3864"/>
              <a:gd name="T2" fmla="*/ 0 w 2757"/>
              <a:gd name="T3" fmla="*/ 3056 h 3864"/>
              <a:gd name="T4" fmla="*/ 1295 w 2757"/>
              <a:gd name="T5" fmla="*/ 661 h 3864"/>
              <a:gd name="T6" fmla="*/ 2035 w 2757"/>
              <a:gd name="T7" fmla="*/ 202 h 3864"/>
              <a:gd name="T8" fmla="*/ 1952 w 2757"/>
              <a:gd name="T9" fmla="*/ 67 h 3864"/>
              <a:gd name="T10" fmla="*/ 1998 w 2757"/>
              <a:gd name="T11" fmla="*/ 2 h 3864"/>
              <a:gd name="T12" fmla="*/ 2706 w 2757"/>
              <a:gd name="T13" fmla="*/ 34 h 3864"/>
              <a:gd name="T14" fmla="*/ 2745 w 2757"/>
              <a:gd name="T15" fmla="*/ 97 h 3864"/>
              <a:gd name="T16" fmla="*/ 2450 w 2757"/>
              <a:gd name="T17" fmla="*/ 737 h 3864"/>
              <a:gd name="T18" fmla="*/ 2373 w 2757"/>
              <a:gd name="T19" fmla="*/ 752 h 3864"/>
              <a:gd name="T20" fmla="*/ 2277 w 2757"/>
              <a:gd name="T21" fmla="*/ 595 h 3864"/>
              <a:gd name="T22" fmla="*/ 1596 w 2757"/>
              <a:gd name="T23" fmla="*/ 1018 h 3864"/>
              <a:gd name="T24" fmla="*/ 462 w 2757"/>
              <a:gd name="T25" fmla="*/ 3002 h 3864"/>
              <a:gd name="T26" fmla="*/ 462 w 2757"/>
              <a:gd name="T27" fmla="*/ 3864 h 3864"/>
              <a:gd name="T28" fmla="*/ 0 w 2757"/>
              <a:gd name="T29" fmla="*/ 3864 h 3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57" h="3864">
                <a:moveTo>
                  <a:pt x="0" y="3864"/>
                </a:moveTo>
                <a:lnTo>
                  <a:pt x="0" y="3056"/>
                </a:lnTo>
                <a:cubicBezTo>
                  <a:pt x="0" y="2031"/>
                  <a:pt x="313" y="1270"/>
                  <a:pt x="1295" y="661"/>
                </a:cubicBezTo>
                <a:lnTo>
                  <a:pt x="2035" y="202"/>
                </a:lnTo>
                <a:lnTo>
                  <a:pt x="1952" y="67"/>
                </a:lnTo>
                <a:cubicBezTo>
                  <a:pt x="1933" y="36"/>
                  <a:pt x="1955" y="0"/>
                  <a:pt x="1998" y="2"/>
                </a:cubicBezTo>
                <a:lnTo>
                  <a:pt x="2706" y="34"/>
                </a:lnTo>
                <a:cubicBezTo>
                  <a:pt x="2735" y="35"/>
                  <a:pt x="2757" y="71"/>
                  <a:pt x="2745" y="97"/>
                </a:cubicBezTo>
                <a:lnTo>
                  <a:pt x="2450" y="737"/>
                </a:lnTo>
                <a:cubicBezTo>
                  <a:pt x="2435" y="770"/>
                  <a:pt x="2394" y="785"/>
                  <a:pt x="2373" y="752"/>
                </a:cubicBezTo>
                <a:lnTo>
                  <a:pt x="2277" y="595"/>
                </a:lnTo>
                <a:lnTo>
                  <a:pt x="1596" y="1018"/>
                </a:lnTo>
                <a:cubicBezTo>
                  <a:pt x="781" y="1522"/>
                  <a:pt x="462" y="2037"/>
                  <a:pt x="462" y="3002"/>
                </a:cubicBezTo>
                <a:lnTo>
                  <a:pt x="462" y="3864"/>
                </a:lnTo>
                <a:lnTo>
                  <a:pt x="0" y="3864"/>
                </a:lnTo>
                <a:close/>
              </a:path>
            </a:pathLst>
          </a:custGeom>
          <a:solidFill>
            <a:srgbClr val="4D5F2E"/>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11" name="PA_任意多边形 15"/>
          <p:cNvSpPr/>
          <p:nvPr>
            <p:custDataLst>
              <p:tags r:id="rId5"/>
            </p:custDataLst>
          </p:nvPr>
        </p:nvSpPr>
        <p:spPr bwMode="auto">
          <a:xfrm>
            <a:off x="6208138" y="3084513"/>
            <a:ext cx="1214438" cy="3773487"/>
          </a:xfrm>
          <a:custGeom>
            <a:avLst/>
            <a:gdLst>
              <a:gd name="T0" fmla="*/ 462 w 1732"/>
              <a:gd name="T1" fmla="*/ 5362 h 5362"/>
              <a:gd name="T2" fmla="*/ 0 w 1732"/>
              <a:gd name="T3" fmla="*/ 5362 h 5362"/>
              <a:gd name="T4" fmla="*/ 0 w 1732"/>
              <a:gd name="T5" fmla="*/ 4676 h 5362"/>
              <a:gd name="T6" fmla="*/ 604 w 1732"/>
              <a:gd name="T7" fmla="*/ 1513 h 5362"/>
              <a:gd name="T8" fmla="*/ 1086 w 1732"/>
              <a:gd name="T9" fmla="*/ 526 h 5362"/>
              <a:gd name="T10" fmla="*/ 941 w 1732"/>
              <a:gd name="T11" fmla="*/ 459 h 5362"/>
              <a:gd name="T12" fmla="*/ 944 w 1732"/>
              <a:gd name="T13" fmla="*/ 379 h 5362"/>
              <a:gd name="T14" fmla="*/ 1552 w 1732"/>
              <a:gd name="T15" fmla="*/ 14 h 5362"/>
              <a:gd name="T16" fmla="*/ 1618 w 1732"/>
              <a:gd name="T17" fmla="*/ 45 h 5362"/>
              <a:gd name="T18" fmla="*/ 1727 w 1732"/>
              <a:gd name="T19" fmla="*/ 742 h 5362"/>
              <a:gd name="T20" fmla="*/ 1671 w 1732"/>
              <a:gd name="T21" fmla="*/ 797 h 5362"/>
              <a:gd name="T22" fmla="*/ 1505 w 1732"/>
              <a:gd name="T23" fmla="*/ 720 h 5362"/>
              <a:gd name="T24" fmla="*/ 999 w 1732"/>
              <a:gd name="T25" fmla="*/ 1758 h 5362"/>
              <a:gd name="T26" fmla="*/ 462 w 1732"/>
              <a:gd name="T27" fmla="*/ 4472 h 5362"/>
              <a:gd name="T28" fmla="*/ 462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462" y="5362"/>
                </a:moveTo>
                <a:lnTo>
                  <a:pt x="0" y="5362"/>
                </a:lnTo>
                <a:lnTo>
                  <a:pt x="0" y="4676"/>
                </a:lnTo>
                <a:cubicBezTo>
                  <a:pt x="0" y="3345"/>
                  <a:pt x="101" y="2545"/>
                  <a:pt x="604" y="1513"/>
                </a:cubicBezTo>
                <a:lnTo>
                  <a:pt x="1086" y="526"/>
                </a:lnTo>
                <a:lnTo>
                  <a:pt x="941" y="459"/>
                </a:lnTo>
                <a:cubicBezTo>
                  <a:pt x="908" y="443"/>
                  <a:pt x="907" y="401"/>
                  <a:pt x="944" y="379"/>
                </a:cubicBezTo>
                <a:lnTo>
                  <a:pt x="1552" y="14"/>
                </a:lnTo>
                <a:cubicBezTo>
                  <a:pt x="1576" y="0"/>
                  <a:pt x="1614" y="17"/>
                  <a:pt x="1618" y="45"/>
                </a:cubicBezTo>
                <a:lnTo>
                  <a:pt x="1727" y="742"/>
                </a:lnTo>
                <a:cubicBezTo>
                  <a:pt x="1732" y="777"/>
                  <a:pt x="1706" y="813"/>
                  <a:pt x="1671" y="797"/>
                </a:cubicBezTo>
                <a:lnTo>
                  <a:pt x="1505" y="720"/>
                </a:lnTo>
                <a:lnTo>
                  <a:pt x="999" y="1758"/>
                </a:lnTo>
                <a:cubicBezTo>
                  <a:pt x="565" y="2647"/>
                  <a:pt x="462" y="3321"/>
                  <a:pt x="462" y="4472"/>
                </a:cubicBezTo>
                <a:lnTo>
                  <a:pt x="462" y="5362"/>
                </a:lnTo>
                <a:close/>
              </a:path>
            </a:pathLst>
          </a:custGeom>
          <a:solidFill>
            <a:srgbClr val="74891A"/>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grpSp>
        <p:nvGrpSpPr>
          <p:cNvPr id="12" name="组合 11"/>
          <p:cNvGrpSpPr/>
          <p:nvPr/>
        </p:nvGrpSpPr>
        <p:grpSpPr>
          <a:xfrm>
            <a:off x="2183157" y="2302392"/>
            <a:ext cx="2801722" cy="1024014"/>
            <a:chOff x="1643984" y="2349127"/>
            <a:chExt cx="2492110" cy="910852"/>
          </a:xfrm>
        </p:grpSpPr>
        <p:sp>
          <p:nvSpPr>
            <p:cNvPr id="13" name="文本框 12"/>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4" name="文本框 13"/>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15" name="组合 14"/>
          <p:cNvGrpSpPr/>
          <p:nvPr/>
        </p:nvGrpSpPr>
        <p:grpSpPr>
          <a:xfrm>
            <a:off x="7254283" y="2336338"/>
            <a:ext cx="2801722" cy="1024014"/>
            <a:chOff x="1643984" y="2349127"/>
            <a:chExt cx="2492110" cy="910852"/>
          </a:xfrm>
        </p:grpSpPr>
        <p:sp>
          <p:nvSpPr>
            <p:cNvPr id="16" name="文本框 15"/>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7" name="文本框 16"/>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18" name="组合 17"/>
          <p:cNvGrpSpPr/>
          <p:nvPr/>
        </p:nvGrpSpPr>
        <p:grpSpPr>
          <a:xfrm>
            <a:off x="8655144" y="3802393"/>
            <a:ext cx="2801722" cy="1024014"/>
            <a:chOff x="1643984" y="2349127"/>
            <a:chExt cx="2492110" cy="910852"/>
          </a:xfrm>
        </p:grpSpPr>
        <p:sp>
          <p:nvSpPr>
            <p:cNvPr id="19" name="文本框 18"/>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0" name="文本框 19"/>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1" name="组合 20"/>
          <p:cNvGrpSpPr/>
          <p:nvPr/>
        </p:nvGrpSpPr>
        <p:grpSpPr>
          <a:xfrm>
            <a:off x="727810" y="3802393"/>
            <a:ext cx="2801722" cy="1024014"/>
            <a:chOff x="1643984" y="2349127"/>
            <a:chExt cx="2492110" cy="910852"/>
          </a:xfrm>
        </p:grpSpPr>
        <p:sp>
          <p:nvSpPr>
            <p:cNvPr id="22" name="文本框 21"/>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3" name="文本框 22"/>
            <p:cNvSpPr txBox="1"/>
            <p:nvPr/>
          </p:nvSpPr>
          <p:spPr>
            <a:xfrm>
              <a:off x="1643984" y="258864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
        <p:nvSpPr>
          <p:cNvPr id="24" name="文本框 23"/>
          <p:cNvSpPr txBox="1"/>
          <p:nvPr/>
        </p:nvSpPr>
        <p:spPr>
          <a:xfrm>
            <a:off x="3011707" y="731595"/>
            <a:ext cx="633859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process</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p:cTn id="23" dur="1000" fill="hold"/>
                                        <p:tgtEl>
                                          <p:spTgt spid="24"/>
                                        </p:tgtEl>
                                        <p:attrNameLst>
                                          <p:attrName>ppt_w</p:attrName>
                                        </p:attrNameLst>
                                      </p:cBhvr>
                                      <p:tavLst>
                                        <p:tav tm="0">
                                          <p:val>
                                            <p:strVal val="#ppt_w+.3"/>
                                          </p:val>
                                        </p:tav>
                                        <p:tav tm="100000">
                                          <p:val>
                                            <p:strVal val="#ppt_w"/>
                                          </p:val>
                                        </p:tav>
                                      </p:tavLst>
                                    </p:anim>
                                    <p:anim calcmode="lin" valueType="num">
                                      <p:cBhvr>
                                        <p:cTn id="24" dur="1000" fill="hold"/>
                                        <p:tgtEl>
                                          <p:spTgt spid="24"/>
                                        </p:tgtEl>
                                        <p:attrNameLst>
                                          <p:attrName>ppt_h</p:attrName>
                                        </p:attrNameLst>
                                      </p:cBhvr>
                                      <p:tavLst>
                                        <p:tav tm="0">
                                          <p:val>
                                            <p:strVal val="#ppt_h"/>
                                          </p:val>
                                        </p:tav>
                                        <p:tav tm="100000">
                                          <p:val>
                                            <p:strVal val="#ppt_h"/>
                                          </p:val>
                                        </p:tav>
                                      </p:tavLst>
                                    </p:anim>
                                    <p:animEffect transition="in" filter="fade">
                                      <p:cBhvr>
                                        <p:cTn id="25"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11"/>
          <p:cNvSpPr/>
          <p:nvPr/>
        </p:nvSpPr>
        <p:spPr bwMode="auto">
          <a:xfrm>
            <a:off x="1708918" y="2986052"/>
            <a:ext cx="1592709" cy="1876488"/>
          </a:xfrm>
          <a:custGeom>
            <a:avLst/>
            <a:gdLst>
              <a:gd name="T0" fmla="*/ 449 w 449"/>
              <a:gd name="T1" fmla="*/ 381 h 529"/>
              <a:gd name="T2" fmla="*/ 394 w 449"/>
              <a:gd name="T3" fmla="*/ 450 h 529"/>
              <a:gd name="T4" fmla="*/ 56 w 449"/>
              <a:gd name="T5" fmla="*/ 522 h 529"/>
              <a:gd name="T6" fmla="*/ 0 w 449"/>
              <a:gd name="T7" fmla="*/ 477 h 529"/>
              <a:gd name="T8" fmla="*/ 0 w 449"/>
              <a:gd name="T9" fmla="*/ 51 h 529"/>
              <a:gd name="T10" fmla="*/ 56 w 449"/>
              <a:gd name="T11" fmla="*/ 6 h 529"/>
              <a:gd name="T12" fmla="*/ 394 w 449"/>
              <a:gd name="T13" fmla="*/ 79 h 529"/>
              <a:gd name="T14" fmla="*/ 449 w 449"/>
              <a:gd name="T15" fmla="*/ 147 h 529"/>
              <a:gd name="T16" fmla="*/ 449 w 449"/>
              <a:gd name="T17" fmla="*/ 381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381"/>
                </a:moveTo>
                <a:cubicBezTo>
                  <a:pt x="449" y="412"/>
                  <a:pt x="424" y="443"/>
                  <a:pt x="394" y="450"/>
                </a:cubicBezTo>
                <a:cubicBezTo>
                  <a:pt x="56" y="522"/>
                  <a:pt x="56" y="522"/>
                  <a:pt x="56" y="522"/>
                </a:cubicBezTo>
                <a:cubicBezTo>
                  <a:pt x="25" y="529"/>
                  <a:pt x="0" y="509"/>
                  <a:pt x="0" y="477"/>
                </a:cubicBezTo>
                <a:cubicBezTo>
                  <a:pt x="0" y="51"/>
                  <a:pt x="0" y="51"/>
                  <a:pt x="0" y="51"/>
                </a:cubicBezTo>
                <a:cubicBezTo>
                  <a:pt x="0" y="20"/>
                  <a:pt x="25" y="0"/>
                  <a:pt x="56" y="6"/>
                </a:cubicBezTo>
                <a:cubicBezTo>
                  <a:pt x="394" y="79"/>
                  <a:pt x="394" y="79"/>
                  <a:pt x="394" y="79"/>
                </a:cubicBezTo>
                <a:cubicBezTo>
                  <a:pt x="424" y="85"/>
                  <a:pt x="449" y="116"/>
                  <a:pt x="449" y="147"/>
                </a:cubicBezTo>
                <a:lnTo>
                  <a:pt x="449" y="381"/>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8" name="Freeform 12"/>
          <p:cNvSpPr>
            <a:spLocks noEditPoints="1"/>
          </p:cNvSpPr>
          <p:nvPr/>
        </p:nvSpPr>
        <p:spPr bwMode="auto">
          <a:xfrm>
            <a:off x="2308401" y="3425908"/>
            <a:ext cx="393743" cy="574652"/>
          </a:xfrm>
          <a:custGeom>
            <a:avLst/>
            <a:gdLst>
              <a:gd name="T0" fmla="*/ 30 w 111"/>
              <a:gd name="T1" fmla="*/ 124 h 162"/>
              <a:gd name="T2" fmla="*/ 31 w 111"/>
              <a:gd name="T3" fmla="*/ 133 h 162"/>
              <a:gd name="T4" fmla="*/ 56 w 111"/>
              <a:gd name="T5" fmla="*/ 137 h 162"/>
              <a:gd name="T6" fmla="*/ 80 w 111"/>
              <a:gd name="T7" fmla="*/ 133 h 162"/>
              <a:gd name="T8" fmla="*/ 81 w 111"/>
              <a:gd name="T9" fmla="*/ 124 h 162"/>
              <a:gd name="T10" fmla="*/ 56 w 111"/>
              <a:gd name="T11" fmla="*/ 129 h 162"/>
              <a:gd name="T12" fmla="*/ 30 w 111"/>
              <a:gd name="T13" fmla="*/ 124 h 162"/>
              <a:gd name="T14" fmla="*/ 32 w 111"/>
              <a:gd name="T15" fmla="*/ 140 h 162"/>
              <a:gd name="T16" fmla="*/ 33 w 111"/>
              <a:gd name="T17" fmla="*/ 149 h 162"/>
              <a:gd name="T18" fmla="*/ 41 w 111"/>
              <a:gd name="T19" fmla="*/ 153 h 162"/>
              <a:gd name="T20" fmla="*/ 41 w 111"/>
              <a:gd name="T21" fmla="*/ 158 h 162"/>
              <a:gd name="T22" fmla="*/ 56 w 111"/>
              <a:gd name="T23" fmla="*/ 162 h 162"/>
              <a:gd name="T24" fmla="*/ 70 w 111"/>
              <a:gd name="T25" fmla="*/ 158 h 162"/>
              <a:gd name="T26" fmla="*/ 70 w 111"/>
              <a:gd name="T27" fmla="*/ 153 h 162"/>
              <a:gd name="T28" fmla="*/ 78 w 111"/>
              <a:gd name="T29" fmla="*/ 149 h 162"/>
              <a:gd name="T30" fmla="*/ 79 w 111"/>
              <a:gd name="T31" fmla="*/ 140 h 162"/>
              <a:gd name="T32" fmla="*/ 56 w 111"/>
              <a:gd name="T33" fmla="*/ 144 h 162"/>
              <a:gd name="T34" fmla="*/ 32 w 111"/>
              <a:gd name="T35" fmla="*/ 140 h 162"/>
              <a:gd name="T36" fmla="*/ 56 w 111"/>
              <a:gd name="T37" fmla="*/ 22 h 162"/>
              <a:gd name="T38" fmla="*/ 59 w 111"/>
              <a:gd name="T39" fmla="*/ 20 h 162"/>
              <a:gd name="T40" fmla="*/ 56 w 111"/>
              <a:gd name="T41" fmla="*/ 17 h 162"/>
              <a:gd name="T42" fmla="*/ 17 w 111"/>
              <a:gd name="T43" fmla="*/ 55 h 162"/>
              <a:gd name="T44" fmla="*/ 20 w 111"/>
              <a:gd name="T45" fmla="*/ 58 h 162"/>
              <a:gd name="T46" fmla="*/ 23 w 111"/>
              <a:gd name="T47" fmla="*/ 55 h 162"/>
              <a:gd name="T48" fmla="*/ 56 w 111"/>
              <a:gd name="T49" fmla="*/ 22 h 162"/>
              <a:gd name="T50" fmla="*/ 56 w 111"/>
              <a:gd name="T51" fmla="*/ 0 h 162"/>
              <a:gd name="T52" fmla="*/ 0 w 111"/>
              <a:gd name="T53" fmla="*/ 55 h 162"/>
              <a:gd name="T54" fmla="*/ 27 w 111"/>
              <a:gd name="T55" fmla="*/ 103 h 162"/>
              <a:gd name="T56" fmla="*/ 29 w 111"/>
              <a:gd name="T57" fmla="*/ 117 h 162"/>
              <a:gd name="T58" fmla="*/ 56 w 111"/>
              <a:gd name="T59" fmla="*/ 122 h 162"/>
              <a:gd name="T60" fmla="*/ 82 w 111"/>
              <a:gd name="T61" fmla="*/ 117 h 162"/>
              <a:gd name="T62" fmla="*/ 84 w 111"/>
              <a:gd name="T63" fmla="*/ 103 h 162"/>
              <a:gd name="T64" fmla="*/ 111 w 111"/>
              <a:gd name="T65" fmla="*/ 55 h 162"/>
              <a:gd name="T66" fmla="*/ 56 w 111"/>
              <a:gd name="T67" fmla="*/ 0 h 162"/>
              <a:gd name="T68" fmla="*/ 76 w 111"/>
              <a:gd name="T69" fmla="*/ 96 h 162"/>
              <a:gd name="T70" fmla="*/ 75 w 111"/>
              <a:gd name="T71" fmla="*/ 110 h 162"/>
              <a:gd name="T72" fmla="*/ 56 w 111"/>
              <a:gd name="T73" fmla="*/ 113 h 162"/>
              <a:gd name="T74" fmla="*/ 36 w 111"/>
              <a:gd name="T75" fmla="*/ 110 h 162"/>
              <a:gd name="T76" fmla="*/ 35 w 111"/>
              <a:gd name="T77" fmla="*/ 96 h 162"/>
              <a:gd name="T78" fmla="*/ 10 w 111"/>
              <a:gd name="T79" fmla="*/ 55 h 162"/>
              <a:gd name="T80" fmla="*/ 56 w 111"/>
              <a:gd name="T81" fmla="*/ 9 h 162"/>
              <a:gd name="T82" fmla="*/ 102 w 111"/>
              <a:gd name="T83" fmla="*/ 55 h 162"/>
              <a:gd name="T84" fmla="*/ 76 w 111"/>
              <a:gd name="T85" fmla="*/ 96 h 162"/>
              <a:gd name="T86" fmla="*/ 68 w 111"/>
              <a:gd name="T87" fmla="*/ 76 h 162"/>
              <a:gd name="T88" fmla="*/ 56 w 111"/>
              <a:gd name="T89" fmla="*/ 53 h 162"/>
              <a:gd name="T90" fmla="*/ 43 w 111"/>
              <a:gd name="T91" fmla="*/ 76 h 162"/>
              <a:gd name="T92" fmla="*/ 38 w 111"/>
              <a:gd name="T93" fmla="*/ 65 h 162"/>
              <a:gd name="T94" fmla="*/ 30 w 111"/>
              <a:gd name="T95" fmla="*/ 69 h 162"/>
              <a:gd name="T96" fmla="*/ 43 w 111"/>
              <a:gd name="T97" fmla="*/ 95 h 162"/>
              <a:gd name="T98" fmla="*/ 56 w 111"/>
              <a:gd name="T99" fmla="*/ 72 h 162"/>
              <a:gd name="T100" fmla="*/ 69 w 111"/>
              <a:gd name="T101" fmla="*/ 95 h 162"/>
              <a:gd name="T102" fmla="*/ 81 w 111"/>
              <a:gd name="T103" fmla="*/ 69 h 162"/>
              <a:gd name="T104" fmla="*/ 73 w 111"/>
              <a:gd name="T105" fmla="*/ 65 h 162"/>
              <a:gd name="T106" fmla="*/ 68 w 111"/>
              <a:gd name="T107" fmla="*/ 7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62">
                <a:moveTo>
                  <a:pt x="30" y="124"/>
                </a:moveTo>
                <a:cubicBezTo>
                  <a:pt x="31" y="133"/>
                  <a:pt x="31" y="133"/>
                  <a:pt x="31" y="133"/>
                </a:cubicBezTo>
                <a:cubicBezTo>
                  <a:pt x="38" y="136"/>
                  <a:pt x="47" y="137"/>
                  <a:pt x="56" y="137"/>
                </a:cubicBezTo>
                <a:cubicBezTo>
                  <a:pt x="64" y="137"/>
                  <a:pt x="73" y="136"/>
                  <a:pt x="80" y="133"/>
                </a:cubicBezTo>
                <a:cubicBezTo>
                  <a:pt x="81" y="124"/>
                  <a:pt x="81" y="124"/>
                  <a:pt x="81" y="124"/>
                </a:cubicBezTo>
                <a:cubicBezTo>
                  <a:pt x="74" y="127"/>
                  <a:pt x="65" y="129"/>
                  <a:pt x="56" y="129"/>
                </a:cubicBezTo>
                <a:cubicBezTo>
                  <a:pt x="46" y="129"/>
                  <a:pt x="38" y="127"/>
                  <a:pt x="30" y="124"/>
                </a:cubicBezTo>
                <a:close/>
                <a:moveTo>
                  <a:pt x="32" y="140"/>
                </a:moveTo>
                <a:cubicBezTo>
                  <a:pt x="33" y="149"/>
                  <a:pt x="33" y="149"/>
                  <a:pt x="33" y="149"/>
                </a:cubicBezTo>
                <a:cubicBezTo>
                  <a:pt x="33" y="149"/>
                  <a:pt x="35" y="151"/>
                  <a:pt x="41" y="153"/>
                </a:cubicBezTo>
                <a:cubicBezTo>
                  <a:pt x="41" y="158"/>
                  <a:pt x="41" y="158"/>
                  <a:pt x="41" y="158"/>
                </a:cubicBezTo>
                <a:cubicBezTo>
                  <a:pt x="41" y="158"/>
                  <a:pt x="45" y="162"/>
                  <a:pt x="56" y="162"/>
                </a:cubicBezTo>
                <a:cubicBezTo>
                  <a:pt x="67" y="162"/>
                  <a:pt x="70" y="158"/>
                  <a:pt x="70" y="158"/>
                </a:cubicBezTo>
                <a:cubicBezTo>
                  <a:pt x="70" y="153"/>
                  <a:pt x="70" y="153"/>
                  <a:pt x="70" y="153"/>
                </a:cubicBezTo>
                <a:cubicBezTo>
                  <a:pt x="76" y="151"/>
                  <a:pt x="78" y="149"/>
                  <a:pt x="78" y="149"/>
                </a:cubicBezTo>
                <a:cubicBezTo>
                  <a:pt x="79" y="140"/>
                  <a:pt x="79" y="140"/>
                  <a:pt x="79" y="140"/>
                </a:cubicBezTo>
                <a:cubicBezTo>
                  <a:pt x="72" y="142"/>
                  <a:pt x="64" y="144"/>
                  <a:pt x="56" y="144"/>
                </a:cubicBezTo>
                <a:cubicBezTo>
                  <a:pt x="47" y="144"/>
                  <a:pt x="39" y="142"/>
                  <a:pt x="32" y="140"/>
                </a:cubicBezTo>
                <a:close/>
                <a:moveTo>
                  <a:pt x="56" y="22"/>
                </a:moveTo>
                <a:cubicBezTo>
                  <a:pt x="57" y="22"/>
                  <a:pt x="59" y="21"/>
                  <a:pt x="59" y="20"/>
                </a:cubicBezTo>
                <a:cubicBezTo>
                  <a:pt x="59" y="18"/>
                  <a:pt x="57" y="17"/>
                  <a:pt x="56" y="17"/>
                </a:cubicBezTo>
                <a:cubicBezTo>
                  <a:pt x="34" y="17"/>
                  <a:pt x="17" y="34"/>
                  <a:pt x="17" y="55"/>
                </a:cubicBezTo>
                <a:cubicBezTo>
                  <a:pt x="17" y="57"/>
                  <a:pt x="18" y="58"/>
                  <a:pt x="20" y="58"/>
                </a:cubicBezTo>
                <a:cubicBezTo>
                  <a:pt x="21" y="58"/>
                  <a:pt x="23" y="57"/>
                  <a:pt x="23" y="55"/>
                </a:cubicBezTo>
                <a:cubicBezTo>
                  <a:pt x="23" y="37"/>
                  <a:pt x="37" y="22"/>
                  <a:pt x="56" y="22"/>
                </a:cubicBezTo>
                <a:close/>
                <a:moveTo>
                  <a:pt x="56" y="0"/>
                </a:moveTo>
                <a:cubicBezTo>
                  <a:pt x="25" y="0"/>
                  <a:pt x="0" y="25"/>
                  <a:pt x="0" y="55"/>
                </a:cubicBezTo>
                <a:cubicBezTo>
                  <a:pt x="0" y="75"/>
                  <a:pt x="11" y="93"/>
                  <a:pt x="27" y="103"/>
                </a:cubicBezTo>
                <a:cubicBezTo>
                  <a:pt x="29" y="117"/>
                  <a:pt x="29" y="117"/>
                  <a:pt x="29" y="117"/>
                </a:cubicBezTo>
                <a:cubicBezTo>
                  <a:pt x="37" y="120"/>
                  <a:pt x="46" y="122"/>
                  <a:pt x="56" y="122"/>
                </a:cubicBezTo>
                <a:cubicBezTo>
                  <a:pt x="65" y="122"/>
                  <a:pt x="75" y="120"/>
                  <a:pt x="82" y="117"/>
                </a:cubicBezTo>
                <a:cubicBezTo>
                  <a:pt x="84" y="103"/>
                  <a:pt x="84" y="103"/>
                  <a:pt x="84" y="103"/>
                </a:cubicBezTo>
                <a:cubicBezTo>
                  <a:pt x="101" y="93"/>
                  <a:pt x="111" y="75"/>
                  <a:pt x="111" y="55"/>
                </a:cubicBezTo>
                <a:cubicBezTo>
                  <a:pt x="111" y="25"/>
                  <a:pt x="86" y="0"/>
                  <a:pt x="56" y="0"/>
                </a:cubicBezTo>
                <a:close/>
                <a:moveTo>
                  <a:pt x="76" y="96"/>
                </a:moveTo>
                <a:cubicBezTo>
                  <a:pt x="75" y="110"/>
                  <a:pt x="75" y="110"/>
                  <a:pt x="75" y="110"/>
                </a:cubicBezTo>
                <a:cubicBezTo>
                  <a:pt x="75" y="110"/>
                  <a:pt x="70" y="113"/>
                  <a:pt x="56" y="113"/>
                </a:cubicBezTo>
                <a:cubicBezTo>
                  <a:pt x="41" y="113"/>
                  <a:pt x="36" y="110"/>
                  <a:pt x="36" y="110"/>
                </a:cubicBezTo>
                <a:cubicBezTo>
                  <a:pt x="35" y="96"/>
                  <a:pt x="35" y="96"/>
                  <a:pt x="35" y="96"/>
                </a:cubicBezTo>
                <a:cubicBezTo>
                  <a:pt x="20" y="89"/>
                  <a:pt x="10" y="73"/>
                  <a:pt x="10" y="55"/>
                </a:cubicBezTo>
                <a:cubicBezTo>
                  <a:pt x="10" y="30"/>
                  <a:pt x="30" y="9"/>
                  <a:pt x="56" y="9"/>
                </a:cubicBezTo>
                <a:cubicBezTo>
                  <a:pt x="81" y="9"/>
                  <a:pt x="102" y="30"/>
                  <a:pt x="102" y="55"/>
                </a:cubicBezTo>
                <a:cubicBezTo>
                  <a:pt x="102" y="73"/>
                  <a:pt x="91" y="89"/>
                  <a:pt x="76" y="96"/>
                </a:cubicBezTo>
                <a:close/>
                <a:moveTo>
                  <a:pt x="68" y="76"/>
                </a:moveTo>
                <a:cubicBezTo>
                  <a:pt x="56" y="53"/>
                  <a:pt x="56" y="53"/>
                  <a:pt x="56" y="53"/>
                </a:cubicBezTo>
                <a:cubicBezTo>
                  <a:pt x="43" y="76"/>
                  <a:pt x="43" y="76"/>
                  <a:pt x="43" y="76"/>
                </a:cubicBezTo>
                <a:cubicBezTo>
                  <a:pt x="38" y="65"/>
                  <a:pt x="38" y="65"/>
                  <a:pt x="38" y="65"/>
                </a:cubicBezTo>
                <a:cubicBezTo>
                  <a:pt x="30" y="69"/>
                  <a:pt x="30" y="69"/>
                  <a:pt x="30" y="69"/>
                </a:cubicBezTo>
                <a:cubicBezTo>
                  <a:pt x="43" y="95"/>
                  <a:pt x="43" y="95"/>
                  <a:pt x="43" y="95"/>
                </a:cubicBezTo>
                <a:cubicBezTo>
                  <a:pt x="56" y="72"/>
                  <a:pt x="56" y="72"/>
                  <a:pt x="56" y="72"/>
                </a:cubicBezTo>
                <a:cubicBezTo>
                  <a:pt x="69" y="95"/>
                  <a:pt x="69" y="95"/>
                  <a:pt x="69" y="95"/>
                </a:cubicBezTo>
                <a:cubicBezTo>
                  <a:pt x="81" y="69"/>
                  <a:pt x="81" y="69"/>
                  <a:pt x="81" y="69"/>
                </a:cubicBezTo>
                <a:cubicBezTo>
                  <a:pt x="73" y="65"/>
                  <a:pt x="73" y="65"/>
                  <a:pt x="73" y="65"/>
                </a:cubicBezTo>
                <a:lnTo>
                  <a:pt x="68" y="76"/>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9" name="Freeform 13"/>
          <p:cNvSpPr/>
          <p:nvPr/>
        </p:nvSpPr>
        <p:spPr bwMode="auto">
          <a:xfrm>
            <a:off x="3503818" y="2986052"/>
            <a:ext cx="1590936" cy="1876488"/>
          </a:xfrm>
          <a:custGeom>
            <a:avLst/>
            <a:gdLst>
              <a:gd name="T0" fmla="*/ 449 w 449"/>
              <a:gd name="T1" fmla="*/ 381 h 529"/>
              <a:gd name="T2" fmla="*/ 393 w 449"/>
              <a:gd name="T3" fmla="*/ 450 h 529"/>
              <a:gd name="T4" fmla="*/ 55 w 449"/>
              <a:gd name="T5" fmla="*/ 522 h 529"/>
              <a:gd name="T6" fmla="*/ 0 w 449"/>
              <a:gd name="T7" fmla="*/ 477 h 529"/>
              <a:gd name="T8" fmla="*/ 0 w 449"/>
              <a:gd name="T9" fmla="*/ 51 h 529"/>
              <a:gd name="T10" fmla="*/ 55 w 449"/>
              <a:gd name="T11" fmla="*/ 6 h 529"/>
              <a:gd name="T12" fmla="*/ 393 w 449"/>
              <a:gd name="T13" fmla="*/ 79 h 529"/>
              <a:gd name="T14" fmla="*/ 449 w 449"/>
              <a:gd name="T15" fmla="*/ 147 h 529"/>
              <a:gd name="T16" fmla="*/ 449 w 449"/>
              <a:gd name="T17" fmla="*/ 381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381"/>
                </a:moveTo>
                <a:cubicBezTo>
                  <a:pt x="449" y="412"/>
                  <a:pt x="424" y="443"/>
                  <a:pt x="393" y="450"/>
                </a:cubicBezTo>
                <a:cubicBezTo>
                  <a:pt x="55" y="522"/>
                  <a:pt x="55" y="522"/>
                  <a:pt x="55" y="522"/>
                </a:cubicBezTo>
                <a:cubicBezTo>
                  <a:pt x="25" y="529"/>
                  <a:pt x="0" y="509"/>
                  <a:pt x="0" y="477"/>
                </a:cubicBezTo>
                <a:cubicBezTo>
                  <a:pt x="0" y="51"/>
                  <a:pt x="0" y="51"/>
                  <a:pt x="0" y="51"/>
                </a:cubicBezTo>
                <a:cubicBezTo>
                  <a:pt x="0" y="20"/>
                  <a:pt x="25" y="0"/>
                  <a:pt x="55" y="6"/>
                </a:cubicBezTo>
                <a:cubicBezTo>
                  <a:pt x="393" y="79"/>
                  <a:pt x="393" y="79"/>
                  <a:pt x="393" y="79"/>
                </a:cubicBezTo>
                <a:cubicBezTo>
                  <a:pt x="424" y="85"/>
                  <a:pt x="449" y="116"/>
                  <a:pt x="449" y="147"/>
                </a:cubicBezTo>
                <a:lnTo>
                  <a:pt x="449" y="381"/>
                </a:lnTo>
                <a:close/>
              </a:path>
            </a:pathLst>
          </a:custGeom>
          <a:solidFill>
            <a:srgbClr val="4D5F2E"/>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1" name="Freeform 14"/>
          <p:cNvSpPr>
            <a:spLocks noEditPoints="1"/>
          </p:cNvSpPr>
          <p:nvPr/>
        </p:nvSpPr>
        <p:spPr bwMode="auto">
          <a:xfrm>
            <a:off x="4073150" y="3429456"/>
            <a:ext cx="446952" cy="564010"/>
          </a:xfrm>
          <a:custGeom>
            <a:avLst/>
            <a:gdLst>
              <a:gd name="T0" fmla="*/ 182 w 252"/>
              <a:gd name="T1" fmla="*/ 92 h 318"/>
              <a:gd name="T2" fmla="*/ 44 w 252"/>
              <a:gd name="T3" fmla="*/ 92 h 318"/>
              <a:gd name="T4" fmla="*/ 44 w 252"/>
              <a:gd name="T5" fmla="*/ 112 h 318"/>
              <a:gd name="T6" fmla="*/ 182 w 252"/>
              <a:gd name="T7" fmla="*/ 112 h 318"/>
              <a:gd name="T8" fmla="*/ 182 w 252"/>
              <a:gd name="T9" fmla="*/ 92 h 318"/>
              <a:gd name="T10" fmla="*/ 182 w 252"/>
              <a:gd name="T11" fmla="*/ 52 h 318"/>
              <a:gd name="T12" fmla="*/ 44 w 252"/>
              <a:gd name="T13" fmla="*/ 52 h 318"/>
              <a:gd name="T14" fmla="*/ 44 w 252"/>
              <a:gd name="T15" fmla="*/ 72 h 318"/>
              <a:gd name="T16" fmla="*/ 182 w 252"/>
              <a:gd name="T17" fmla="*/ 72 h 318"/>
              <a:gd name="T18" fmla="*/ 182 w 252"/>
              <a:gd name="T19" fmla="*/ 52 h 318"/>
              <a:gd name="T20" fmla="*/ 182 w 252"/>
              <a:gd name="T21" fmla="*/ 130 h 318"/>
              <a:gd name="T22" fmla="*/ 44 w 252"/>
              <a:gd name="T23" fmla="*/ 130 h 318"/>
              <a:gd name="T24" fmla="*/ 44 w 252"/>
              <a:gd name="T25" fmla="*/ 150 h 318"/>
              <a:gd name="T26" fmla="*/ 182 w 252"/>
              <a:gd name="T27" fmla="*/ 150 h 318"/>
              <a:gd name="T28" fmla="*/ 182 w 252"/>
              <a:gd name="T29" fmla="*/ 130 h 318"/>
              <a:gd name="T30" fmla="*/ 44 w 252"/>
              <a:gd name="T31" fmla="*/ 190 h 318"/>
              <a:gd name="T32" fmla="*/ 112 w 252"/>
              <a:gd name="T33" fmla="*/ 190 h 318"/>
              <a:gd name="T34" fmla="*/ 112 w 252"/>
              <a:gd name="T35" fmla="*/ 170 h 318"/>
              <a:gd name="T36" fmla="*/ 44 w 252"/>
              <a:gd name="T37" fmla="*/ 170 h 318"/>
              <a:gd name="T38" fmla="*/ 44 w 252"/>
              <a:gd name="T39" fmla="*/ 190 h 318"/>
              <a:gd name="T40" fmla="*/ 224 w 252"/>
              <a:gd name="T41" fmla="*/ 28 h 318"/>
              <a:gd name="T42" fmla="*/ 224 w 252"/>
              <a:gd name="T43" fmla="*/ 0 h 318"/>
              <a:gd name="T44" fmla="*/ 0 w 252"/>
              <a:gd name="T45" fmla="*/ 0 h 318"/>
              <a:gd name="T46" fmla="*/ 0 w 252"/>
              <a:gd name="T47" fmla="*/ 290 h 318"/>
              <a:gd name="T48" fmla="*/ 28 w 252"/>
              <a:gd name="T49" fmla="*/ 290 h 318"/>
              <a:gd name="T50" fmla="*/ 28 w 252"/>
              <a:gd name="T51" fmla="*/ 318 h 318"/>
              <a:gd name="T52" fmla="*/ 252 w 252"/>
              <a:gd name="T53" fmla="*/ 318 h 318"/>
              <a:gd name="T54" fmla="*/ 252 w 252"/>
              <a:gd name="T55" fmla="*/ 28 h 318"/>
              <a:gd name="T56" fmla="*/ 224 w 252"/>
              <a:gd name="T57" fmla="*/ 28 h 318"/>
              <a:gd name="T58" fmla="*/ 16 w 252"/>
              <a:gd name="T59" fmla="*/ 274 h 318"/>
              <a:gd name="T60" fmla="*/ 16 w 252"/>
              <a:gd name="T61" fmla="*/ 16 h 318"/>
              <a:gd name="T62" fmla="*/ 210 w 252"/>
              <a:gd name="T63" fmla="*/ 16 h 318"/>
              <a:gd name="T64" fmla="*/ 210 w 252"/>
              <a:gd name="T65" fmla="*/ 208 h 318"/>
              <a:gd name="T66" fmla="*/ 144 w 252"/>
              <a:gd name="T67" fmla="*/ 208 h 318"/>
              <a:gd name="T68" fmla="*/ 144 w 252"/>
              <a:gd name="T69" fmla="*/ 274 h 318"/>
              <a:gd name="T70" fmla="*/ 16 w 252"/>
              <a:gd name="T71" fmla="*/ 274 h 318"/>
              <a:gd name="T72" fmla="*/ 238 w 252"/>
              <a:gd name="T73" fmla="*/ 302 h 318"/>
              <a:gd name="T74" fmla="*/ 44 w 252"/>
              <a:gd name="T75" fmla="*/ 302 h 318"/>
              <a:gd name="T76" fmla="*/ 44 w 252"/>
              <a:gd name="T77" fmla="*/ 290 h 318"/>
              <a:gd name="T78" fmla="*/ 150 w 252"/>
              <a:gd name="T79" fmla="*/ 290 h 318"/>
              <a:gd name="T80" fmla="*/ 224 w 252"/>
              <a:gd name="T81" fmla="*/ 216 h 318"/>
              <a:gd name="T82" fmla="*/ 224 w 252"/>
              <a:gd name="T83" fmla="*/ 44 h 318"/>
              <a:gd name="T84" fmla="*/ 238 w 252"/>
              <a:gd name="T85" fmla="*/ 44 h 318"/>
              <a:gd name="T86" fmla="*/ 238 w 252"/>
              <a:gd name="T87" fmla="*/ 30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2" h="318">
                <a:moveTo>
                  <a:pt x="182" y="92"/>
                </a:moveTo>
                <a:lnTo>
                  <a:pt x="44" y="92"/>
                </a:lnTo>
                <a:lnTo>
                  <a:pt x="44" y="112"/>
                </a:lnTo>
                <a:lnTo>
                  <a:pt x="182" y="112"/>
                </a:lnTo>
                <a:lnTo>
                  <a:pt x="182" y="92"/>
                </a:lnTo>
                <a:close/>
                <a:moveTo>
                  <a:pt x="182" y="52"/>
                </a:moveTo>
                <a:lnTo>
                  <a:pt x="44" y="52"/>
                </a:lnTo>
                <a:lnTo>
                  <a:pt x="44" y="72"/>
                </a:lnTo>
                <a:lnTo>
                  <a:pt x="182" y="72"/>
                </a:lnTo>
                <a:lnTo>
                  <a:pt x="182" y="52"/>
                </a:lnTo>
                <a:close/>
                <a:moveTo>
                  <a:pt x="182" y="130"/>
                </a:moveTo>
                <a:lnTo>
                  <a:pt x="44" y="130"/>
                </a:lnTo>
                <a:lnTo>
                  <a:pt x="44" y="150"/>
                </a:lnTo>
                <a:lnTo>
                  <a:pt x="182" y="150"/>
                </a:lnTo>
                <a:lnTo>
                  <a:pt x="182" y="130"/>
                </a:lnTo>
                <a:close/>
                <a:moveTo>
                  <a:pt x="44" y="190"/>
                </a:moveTo>
                <a:lnTo>
                  <a:pt x="112" y="190"/>
                </a:lnTo>
                <a:lnTo>
                  <a:pt x="112" y="170"/>
                </a:lnTo>
                <a:lnTo>
                  <a:pt x="44" y="170"/>
                </a:lnTo>
                <a:lnTo>
                  <a:pt x="44" y="190"/>
                </a:lnTo>
                <a:close/>
                <a:moveTo>
                  <a:pt x="224" y="28"/>
                </a:moveTo>
                <a:lnTo>
                  <a:pt x="224" y="0"/>
                </a:lnTo>
                <a:lnTo>
                  <a:pt x="0" y="0"/>
                </a:lnTo>
                <a:lnTo>
                  <a:pt x="0" y="290"/>
                </a:lnTo>
                <a:lnTo>
                  <a:pt x="28" y="290"/>
                </a:lnTo>
                <a:lnTo>
                  <a:pt x="28" y="318"/>
                </a:lnTo>
                <a:lnTo>
                  <a:pt x="252" y="318"/>
                </a:lnTo>
                <a:lnTo>
                  <a:pt x="252" y="28"/>
                </a:lnTo>
                <a:lnTo>
                  <a:pt x="224" y="28"/>
                </a:lnTo>
                <a:close/>
                <a:moveTo>
                  <a:pt x="16" y="274"/>
                </a:moveTo>
                <a:lnTo>
                  <a:pt x="16" y="16"/>
                </a:lnTo>
                <a:lnTo>
                  <a:pt x="210" y="16"/>
                </a:lnTo>
                <a:lnTo>
                  <a:pt x="210" y="208"/>
                </a:lnTo>
                <a:lnTo>
                  <a:pt x="144" y="208"/>
                </a:lnTo>
                <a:lnTo>
                  <a:pt x="144" y="274"/>
                </a:lnTo>
                <a:lnTo>
                  <a:pt x="16" y="274"/>
                </a:lnTo>
                <a:close/>
                <a:moveTo>
                  <a:pt x="238" y="302"/>
                </a:moveTo>
                <a:lnTo>
                  <a:pt x="44" y="302"/>
                </a:lnTo>
                <a:lnTo>
                  <a:pt x="44" y="290"/>
                </a:lnTo>
                <a:lnTo>
                  <a:pt x="150" y="290"/>
                </a:lnTo>
                <a:lnTo>
                  <a:pt x="224" y="216"/>
                </a:lnTo>
                <a:lnTo>
                  <a:pt x="224" y="44"/>
                </a:lnTo>
                <a:lnTo>
                  <a:pt x="238" y="44"/>
                </a:lnTo>
                <a:lnTo>
                  <a:pt x="238" y="302"/>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2" name="Freeform 15"/>
          <p:cNvSpPr/>
          <p:nvPr/>
        </p:nvSpPr>
        <p:spPr bwMode="auto">
          <a:xfrm>
            <a:off x="5293400" y="3127941"/>
            <a:ext cx="1592709" cy="1592709"/>
          </a:xfrm>
          <a:custGeom>
            <a:avLst/>
            <a:gdLst>
              <a:gd name="T0" fmla="*/ 449 w 449"/>
              <a:gd name="T1" fmla="*/ 392 h 449"/>
              <a:gd name="T2" fmla="*/ 393 w 449"/>
              <a:gd name="T3" fmla="*/ 449 h 449"/>
              <a:gd name="T4" fmla="*/ 57 w 449"/>
              <a:gd name="T5" fmla="*/ 449 h 449"/>
              <a:gd name="T6" fmla="*/ 0 w 449"/>
              <a:gd name="T7" fmla="*/ 392 h 449"/>
              <a:gd name="T8" fmla="*/ 0 w 449"/>
              <a:gd name="T9" fmla="*/ 56 h 449"/>
              <a:gd name="T10" fmla="*/ 57 w 449"/>
              <a:gd name="T11" fmla="*/ 0 h 449"/>
              <a:gd name="T12" fmla="*/ 393 w 449"/>
              <a:gd name="T13" fmla="*/ 0 h 449"/>
              <a:gd name="T14" fmla="*/ 449 w 449"/>
              <a:gd name="T15" fmla="*/ 56 h 449"/>
              <a:gd name="T16" fmla="*/ 449 w 449"/>
              <a:gd name="T17" fmla="*/ 392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449">
                <a:moveTo>
                  <a:pt x="449" y="392"/>
                </a:moveTo>
                <a:cubicBezTo>
                  <a:pt x="449" y="423"/>
                  <a:pt x="424" y="449"/>
                  <a:pt x="393" y="449"/>
                </a:cubicBezTo>
                <a:cubicBezTo>
                  <a:pt x="57" y="449"/>
                  <a:pt x="57" y="449"/>
                  <a:pt x="57" y="449"/>
                </a:cubicBezTo>
                <a:cubicBezTo>
                  <a:pt x="26" y="449"/>
                  <a:pt x="0" y="423"/>
                  <a:pt x="0" y="392"/>
                </a:cubicBezTo>
                <a:cubicBezTo>
                  <a:pt x="0" y="56"/>
                  <a:pt x="0" y="56"/>
                  <a:pt x="0" y="56"/>
                </a:cubicBezTo>
                <a:cubicBezTo>
                  <a:pt x="0" y="25"/>
                  <a:pt x="26" y="0"/>
                  <a:pt x="57" y="0"/>
                </a:cubicBezTo>
                <a:cubicBezTo>
                  <a:pt x="393" y="0"/>
                  <a:pt x="393" y="0"/>
                  <a:pt x="393" y="0"/>
                </a:cubicBezTo>
                <a:cubicBezTo>
                  <a:pt x="424" y="0"/>
                  <a:pt x="449" y="25"/>
                  <a:pt x="449" y="56"/>
                </a:cubicBezTo>
                <a:lnTo>
                  <a:pt x="449" y="392"/>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3" name="Freeform 16"/>
          <p:cNvSpPr>
            <a:spLocks noEditPoints="1"/>
          </p:cNvSpPr>
          <p:nvPr/>
        </p:nvSpPr>
        <p:spPr bwMode="auto">
          <a:xfrm>
            <a:off x="5829032" y="3489759"/>
            <a:ext cx="524991" cy="443404"/>
          </a:xfrm>
          <a:custGeom>
            <a:avLst/>
            <a:gdLst>
              <a:gd name="T0" fmla="*/ 52 w 148"/>
              <a:gd name="T1" fmla="*/ 81 h 125"/>
              <a:gd name="T2" fmla="*/ 52 w 148"/>
              <a:gd name="T3" fmla="*/ 125 h 125"/>
              <a:gd name="T4" fmla="*/ 85 w 148"/>
              <a:gd name="T5" fmla="*/ 125 h 125"/>
              <a:gd name="T6" fmla="*/ 85 w 148"/>
              <a:gd name="T7" fmla="*/ 86 h 125"/>
              <a:gd name="T8" fmla="*/ 71 w 148"/>
              <a:gd name="T9" fmla="*/ 100 h 125"/>
              <a:gd name="T10" fmla="*/ 52 w 148"/>
              <a:gd name="T11" fmla="*/ 81 h 125"/>
              <a:gd name="T12" fmla="*/ 118 w 148"/>
              <a:gd name="T13" fmla="*/ 3 h 125"/>
              <a:gd name="T14" fmla="*/ 113 w 148"/>
              <a:gd name="T15" fmla="*/ 9 h 125"/>
              <a:gd name="T16" fmla="*/ 119 w 148"/>
              <a:gd name="T17" fmla="*/ 14 h 125"/>
              <a:gd name="T18" fmla="*/ 126 w 148"/>
              <a:gd name="T19" fmla="*/ 14 h 125"/>
              <a:gd name="T20" fmla="*/ 71 w 148"/>
              <a:gd name="T21" fmla="*/ 68 h 125"/>
              <a:gd name="T22" fmla="*/ 39 w 148"/>
              <a:gd name="T23" fmla="*/ 36 h 125"/>
              <a:gd name="T24" fmla="*/ 2 w 148"/>
              <a:gd name="T25" fmla="*/ 73 h 125"/>
              <a:gd name="T26" fmla="*/ 2 w 148"/>
              <a:gd name="T27" fmla="*/ 82 h 125"/>
              <a:gd name="T28" fmla="*/ 10 w 148"/>
              <a:gd name="T29" fmla="*/ 82 h 125"/>
              <a:gd name="T30" fmla="*/ 39 w 148"/>
              <a:gd name="T31" fmla="*/ 53 h 125"/>
              <a:gd name="T32" fmla="*/ 71 w 148"/>
              <a:gd name="T33" fmla="*/ 85 h 125"/>
              <a:gd name="T34" fmla="*/ 134 w 148"/>
              <a:gd name="T35" fmla="*/ 22 h 125"/>
              <a:gd name="T36" fmla="*/ 133 w 148"/>
              <a:gd name="T37" fmla="*/ 28 h 125"/>
              <a:gd name="T38" fmla="*/ 139 w 148"/>
              <a:gd name="T39" fmla="*/ 35 h 125"/>
              <a:gd name="T40" fmla="*/ 139 w 148"/>
              <a:gd name="T41" fmla="*/ 35 h 125"/>
              <a:gd name="T42" fmla="*/ 145 w 148"/>
              <a:gd name="T43" fmla="*/ 29 h 125"/>
              <a:gd name="T44" fmla="*/ 148 w 148"/>
              <a:gd name="T45" fmla="*/ 0 h 125"/>
              <a:gd name="T46" fmla="*/ 118 w 148"/>
              <a:gd name="T47" fmla="*/ 3 h 125"/>
              <a:gd name="T48" fmla="*/ 6 w 148"/>
              <a:gd name="T49" fmla="*/ 120 h 125"/>
              <a:gd name="T50" fmla="*/ 12 w 148"/>
              <a:gd name="T51" fmla="*/ 125 h 125"/>
              <a:gd name="T52" fmla="*/ 39 w 148"/>
              <a:gd name="T53" fmla="*/ 125 h 125"/>
              <a:gd name="T54" fmla="*/ 39 w 148"/>
              <a:gd name="T55" fmla="*/ 68 h 125"/>
              <a:gd name="T56" fmla="*/ 6 w 148"/>
              <a:gd name="T57" fmla="*/ 101 h 125"/>
              <a:gd name="T58" fmla="*/ 6 w 148"/>
              <a:gd name="T59" fmla="*/ 120 h 125"/>
              <a:gd name="T60" fmla="*/ 98 w 148"/>
              <a:gd name="T61" fmla="*/ 73 h 125"/>
              <a:gd name="T62" fmla="*/ 98 w 148"/>
              <a:gd name="T63" fmla="*/ 125 h 125"/>
              <a:gd name="T64" fmla="*/ 126 w 148"/>
              <a:gd name="T65" fmla="*/ 125 h 125"/>
              <a:gd name="T66" fmla="*/ 131 w 148"/>
              <a:gd name="T67" fmla="*/ 120 h 125"/>
              <a:gd name="T68" fmla="*/ 131 w 148"/>
              <a:gd name="T69" fmla="*/ 40 h 125"/>
              <a:gd name="T70" fmla="*/ 103 w 148"/>
              <a:gd name="T71" fmla="*/ 68 h 125"/>
              <a:gd name="T72" fmla="*/ 98 w 148"/>
              <a:gd name="T73" fmla="*/ 7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25">
                <a:moveTo>
                  <a:pt x="52" y="81"/>
                </a:moveTo>
                <a:cubicBezTo>
                  <a:pt x="52" y="125"/>
                  <a:pt x="52" y="125"/>
                  <a:pt x="52" y="125"/>
                </a:cubicBezTo>
                <a:cubicBezTo>
                  <a:pt x="85" y="125"/>
                  <a:pt x="85" y="125"/>
                  <a:pt x="85" y="125"/>
                </a:cubicBezTo>
                <a:cubicBezTo>
                  <a:pt x="85" y="86"/>
                  <a:pt x="85" y="86"/>
                  <a:pt x="85" y="86"/>
                </a:cubicBezTo>
                <a:cubicBezTo>
                  <a:pt x="71" y="100"/>
                  <a:pt x="71" y="100"/>
                  <a:pt x="71" y="100"/>
                </a:cubicBezTo>
                <a:lnTo>
                  <a:pt x="52" y="81"/>
                </a:lnTo>
                <a:close/>
                <a:moveTo>
                  <a:pt x="118" y="3"/>
                </a:moveTo>
                <a:cubicBezTo>
                  <a:pt x="115" y="3"/>
                  <a:pt x="113" y="6"/>
                  <a:pt x="113" y="9"/>
                </a:cubicBezTo>
                <a:cubicBezTo>
                  <a:pt x="113" y="12"/>
                  <a:pt x="116" y="15"/>
                  <a:pt x="119" y="14"/>
                </a:cubicBezTo>
                <a:cubicBezTo>
                  <a:pt x="126" y="14"/>
                  <a:pt x="126" y="14"/>
                  <a:pt x="126" y="14"/>
                </a:cubicBezTo>
                <a:cubicBezTo>
                  <a:pt x="71" y="68"/>
                  <a:pt x="71" y="68"/>
                  <a:pt x="71" y="68"/>
                </a:cubicBezTo>
                <a:cubicBezTo>
                  <a:pt x="39" y="36"/>
                  <a:pt x="39" y="36"/>
                  <a:pt x="39" y="36"/>
                </a:cubicBezTo>
                <a:cubicBezTo>
                  <a:pt x="2" y="73"/>
                  <a:pt x="2" y="73"/>
                  <a:pt x="2" y="73"/>
                </a:cubicBezTo>
                <a:cubicBezTo>
                  <a:pt x="0" y="76"/>
                  <a:pt x="0" y="79"/>
                  <a:pt x="2" y="82"/>
                </a:cubicBezTo>
                <a:cubicBezTo>
                  <a:pt x="4" y="84"/>
                  <a:pt x="8" y="84"/>
                  <a:pt x="10" y="82"/>
                </a:cubicBezTo>
                <a:cubicBezTo>
                  <a:pt x="39" y="53"/>
                  <a:pt x="39" y="53"/>
                  <a:pt x="39" y="53"/>
                </a:cubicBezTo>
                <a:cubicBezTo>
                  <a:pt x="71" y="85"/>
                  <a:pt x="71" y="85"/>
                  <a:pt x="71" y="85"/>
                </a:cubicBezTo>
                <a:cubicBezTo>
                  <a:pt x="134" y="22"/>
                  <a:pt x="134" y="22"/>
                  <a:pt x="134" y="22"/>
                </a:cubicBezTo>
                <a:cubicBezTo>
                  <a:pt x="133" y="28"/>
                  <a:pt x="133" y="28"/>
                  <a:pt x="133" y="28"/>
                </a:cubicBezTo>
                <a:cubicBezTo>
                  <a:pt x="133" y="32"/>
                  <a:pt x="135" y="35"/>
                  <a:pt x="139" y="35"/>
                </a:cubicBezTo>
                <a:cubicBezTo>
                  <a:pt x="139" y="35"/>
                  <a:pt x="139" y="35"/>
                  <a:pt x="139" y="35"/>
                </a:cubicBezTo>
                <a:cubicBezTo>
                  <a:pt x="142" y="35"/>
                  <a:pt x="145" y="33"/>
                  <a:pt x="145" y="29"/>
                </a:cubicBezTo>
                <a:cubicBezTo>
                  <a:pt x="148" y="0"/>
                  <a:pt x="148" y="0"/>
                  <a:pt x="148" y="0"/>
                </a:cubicBezTo>
                <a:lnTo>
                  <a:pt x="118" y="3"/>
                </a:lnTo>
                <a:close/>
                <a:moveTo>
                  <a:pt x="6" y="120"/>
                </a:moveTo>
                <a:cubicBezTo>
                  <a:pt x="6" y="123"/>
                  <a:pt x="9" y="125"/>
                  <a:pt x="12" y="125"/>
                </a:cubicBezTo>
                <a:cubicBezTo>
                  <a:pt x="39" y="125"/>
                  <a:pt x="39" y="125"/>
                  <a:pt x="39" y="125"/>
                </a:cubicBezTo>
                <a:cubicBezTo>
                  <a:pt x="39" y="68"/>
                  <a:pt x="39" y="68"/>
                  <a:pt x="39" y="68"/>
                </a:cubicBezTo>
                <a:cubicBezTo>
                  <a:pt x="6" y="101"/>
                  <a:pt x="6" y="101"/>
                  <a:pt x="6" y="101"/>
                </a:cubicBezTo>
                <a:lnTo>
                  <a:pt x="6" y="120"/>
                </a:lnTo>
                <a:close/>
                <a:moveTo>
                  <a:pt x="98" y="73"/>
                </a:moveTo>
                <a:cubicBezTo>
                  <a:pt x="98" y="125"/>
                  <a:pt x="98" y="125"/>
                  <a:pt x="98" y="125"/>
                </a:cubicBezTo>
                <a:cubicBezTo>
                  <a:pt x="126" y="125"/>
                  <a:pt x="126" y="125"/>
                  <a:pt x="126" y="125"/>
                </a:cubicBezTo>
                <a:cubicBezTo>
                  <a:pt x="129" y="125"/>
                  <a:pt x="131" y="123"/>
                  <a:pt x="131" y="120"/>
                </a:cubicBezTo>
                <a:cubicBezTo>
                  <a:pt x="131" y="40"/>
                  <a:pt x="131" y="40"/>
                  <a:pt x="131" y="40"/>
                </a:cubicBezTo>
                <a:cubicBezTo>
                  <a:pt x="103" y="68"/>
                  <a:pt x="103" y="68"/>
                  <a:pt x="103" y="68"/>
                </a:cubicBezTo>
                <a:lnTo>
                  <a:pt x="98" y="73"/>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4" name="Freeform 17"/>
          <p:cNvSpPr/>
          <p:nvPr/>
        </p:nvSpPr>
        <p:spPr bwMode="auto">
          <a:xfrm>
            <a:off x="7088300" y="2986052"/>
            <a:ext cx="1590936" cy="1876488"/>
          </a:xfrm>
          <a:custGeom>
            <a:avLst/>
            <a:gdLst>
              <a:gd name="T0" fmla="*/ 449 w 449"/>
              <a:gd name="T1" fmla="*/ 477 h 529"/>
              <a:gd name="T2" fmla="*/ 394 w 449"/>
              <a:gd name="T3" fmla="*/ 522 h 529"/>
              <a:gd name="T4" fmla="*/ 56 w 449"/>
              <a:gd name="T5" fmla="*/ 450 h 529"/>
              <a:gd name="T6" fmla="*/ 0 w 449"/>
              <a:gd name="T7" fmla="*/ 381 h 529"/>
              <a:gd name="T8" fmla="*/ 0 w 449"/>
              <a:gd name="T9" fmla="*/ 147 h 529"/>
              <a:gd name="T10" fmla="*/ 56 w 449"/>
              <a:gd name="T11" fmla="*/ 79 h 529"/>
              <a:gd name="T12" fmla="*/ 394 w 449"/>
              <a:gd name="T13" fmla="*/ 6 h 529"/>
              <a:gd name="T14" fmla="*/ 449 w 449"/>
              <a:gd name="T15" fmla="*/ 51 h 529"/>
              <a:gd name="T16" fmla="*/ 449 w 449"/>
              <a:gd name="T17" fmla="*/ 47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477"/>
                </a:moveTo>
                <a:cubicBezTo>
                  <a:pt x="449" y="509"/>
                  <a:pt x="424" y="529"/>
                  <a:pt x="394" y="522"/>
                </a:cubicBezTo>
                <a:cubicBezTo>
                  <a:pt x="56" y="450"/>
                  <a:pt x="56" y="450"/>
                  <a:pt x="56" y="450"/>
                </a:cubicBezTo>
                <a:cubicBezTo>
                  <a:pt x="25" y="443"/>
                  <a:pt x="0" y="412"/>
                  <a:pt x="0" y="381"/>
                </a:cubicBezTo>
                <a:cubicBezTo>
                  <a:pt x="0" y="147"/>
                  <a:pt x="0" y="147"/>
                  <a:pt x="0" y="147"/>
                </a:cubicBezTo>
                <a:cubicBezTo>
                  <a:pt x="0" y="116"/>
                  <a:pt x="25" y="85"/>
                  <a:pt x="56" y="79"/>
                </a:cubicBezTo>
                <a:cubicBezTo>
                  <a:pt x="394" y="6"/>
                  <a:pt x="394" y="6"/>
                  <a:pt x="394" y="6"/>
                </a:cubicBezTo>
                <a:cubicBezTo>
                  <a:pt x="424" y="0"/>
                  <a:pt x="449" y="20"/>
                  <a:pt x="449" y="51"/>
                </a:cubicBezTo>
                <a:lnTo>
                  <a:pt x="449" y="477"/>
                </a:lnTo>
                <a:close/>
              </a:path>
            </a:pathLst>
          </a:custGeom>
          <a:solidFill>
            <a:srgbClr val="4D5F2E"/>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5" name="Freeform 18"/>
          <p:cNvSpPr>
            <a:spLocks noEditPoints="1"/>
          </p:cNvSpPr>
          <p:nvPr/>
        </p:nvSpPr>
        <p:spPr bwMode="auto">
          <a:xfrm>
            <a:off x="7652311" y="3479118"/>
            <a:ext cx="468235" cy="464688"/>
          </a:xfrm>
          <a:custGeom>
            <a:avLst/>
            <a:gdLst>
              <a:gd name="T0" fmla="*/ 65 w 132"/>
              <a:gd name="T1" fmla="*/ 91 h 131"/>
              <a:gd name="T2" fmla="*/ 67 w 132"/>
              <a:gd name="T3" fmla="*/ 91 h 131"/>
              <a:gd name="T4" fmla="*/ 76 w 132"/>
              <a:gd name="T5" fmla="*/ 85 h 131"/>
              <a:gd name="T6" fmla="*/ 55 w 132"/>
              <a:gd name="T7" fmla="*/ 85 h 131"/>
              <a:gd name="T8" fmla="*/ 65 w 132"/>
              <a:gd name="T9" fmla="*/ 91 h 131"/>
              <a:gd name="T10" fmla="*/ 46 w 132"/>
              <a:gd name="T11" fmla="*/ 78 h 131"/>
              <a:gd name="T12" fmla="*/ 85 w 132"/>
              <a:gd name="T13" fmla="*/ 78 h 131"/>
              <a:gd name="T14" fmla="*/ 94 w 132"/>
              <a:gd name="T15" fmla="*/ 72 h 131"/>
              <a:gd name="T16" fmla="*/ 37 w 132"/>
              <a:gd name="T17" fmla="*/ 72 h 131"/>
              <a:gd name="T18" fmla="*/ 46 w 132"/>
              <a:gd name="T19" fmla="*/ 78 h 131"/>
              <a:gd name="T20" fmla="*/ 128 w 132"/>
              <a:gd name="T21" fmla="*/ 41 h 131"/>
              <a:gd name="T22" fmla="*/ 70 w 132"/>
              <a:gd name="T23" fmla="*/ 2 h 131"/>
              <a:gd name="T24" fmla="*/ 61 w 132"/>
              <a:gd name="T25" fmla="*/ 2 h 131"/>
              <a:gd name="T26" fmla="*/ 3 w 132"/>
              <a:gd name="T27" fmla="*/ 41 h 131"/>
              <a:gd name="T28" fmla="*/ 0 w 132"/>
              <a:gd name="T29" fmla="*/ 48 h 131"/>
              <a:gd name="T30" fmla="*/ 0 w 132"/>
              <a:gd name="T31" fmla="*/ 123 h 131"/>
              <a:gd name="T32" fmla="*/ 8 w 132"/>
              <a:gd name="T33" fmla="*/ 131 h 131"/>
              <a:gd name="T34" fmla="*/ 123 w 132"/>
              <a:gd name="T35" fmla="*/ 131 h 131"/>
              <a:gd name="T36" fmla="*/ 132 w 132"/>
              <a:gd name="T37" fmla="*/ 123 h 131"/>
              <a:gd name="T38" fmla="*/ 132 w 132"/>
              <a:gd name="T39" fmla="*/ 48 h 131"/>
              <a:gd name="T40" fmla="*/ 128 w 132"/>
              <a:gd name="T41" fmla="*/ 41 h 131"/>
              <a:gd name="T42" fmla="*/ 123 w 132"/>
              <a:gd name="T43" fmla="*/ 60 h 131"/>
              <a:gd name="T44" fmla="*/ 66 w 132"/>
              <a:gd name="T45" fmla="*/ 99 h 131"/>
              <a:gd name="T46" fmla="*/ 8 w 132"/>
              <a:gd name="T47" fmla="*/ 60 h 131"/>
              <a:gd name="T48" fmla="*/ 8 w 132"/>
              <a:gd name="T49" fmla="*/ 52 h 131"/>
              <a:gd name="T50" fmla="*/ 12 w 132"/>
              <a:gd name="T51" fmla="*/ 48 h 131"/>
              <a:gd name="T52" fmla="*/ 119 w 132"/>
              <a:gd name="T53" fmla="*/ 48 h 131"/>
              <a:gd name="T54" fmla="*/ 123 w 132"/>
              <a:gd name="T55" fmla="*/ 52 h 131"/>
              <a:gd name="T56" fmla="*/ 123 w 132"/>
              <a:gd name="T57" fmla="*/ 60 h 131"/>
              <a:gd name="T58" fmla="*/ 26 w 132"/>
              <a:gd name="T59" fmla="*/ 65 h 131"/>
              <a:gd name="T60" fmla="*/ 28 w 132"/>
              <a:gd name="T61" fmla="*/ 66 h 131"/>
              <a:gd name="T62" fmla="*/ 104 w 132"/>
              <a:gd name="T63" fmla="*/ 66 h 131"/>
              <a:gd name="T64" fmla="*/ 105 w 132"/>
              <a:gd name="T65" fmla="*/ 65 h 131"/>
              <a:gd name="T66" fmla="*/ 105 w 132"/>
              <a:gd name="T67" fmla="*/ 60 h 131"/>
              <a:gd name="T68" fmla="*/ 26 w 132"/>
              <a:gd name="T69" fmla="*/ 60 h 131"/>
              <a:gd name="T70" fmla="*/ 26 w 132"/>
              <a:gd name="T71" fmla="*/ 6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2" h="131">
                <a:moveTo>
                  <a:pt x="65" y="91"/>
                </a:moveTo>
                <a:cubicBezTo>
                  <a:pt x="67" y="91"/>
                  <a:pt x="67" y="91"/>
                  <a:pt x="67" y="91"/>
                </a:cubicBezTo>
                <a:cubicBezTo>
                  <a:pt x="76" y="85"/>
                  <a:pt x="76" y="85"/>
                  <a:pt x="76" y="85"/>
                </a:cubicBezTo>
                <a:cubicBezTo>
                  <a:pt x="55" y="85"/>
                  <a:pt x="55" y="85"/>
                  <a:pt x="55" y="85"/>
                </a:cubicBezTo>
                <a:lnTo>
                  <a:pt x="65" y="91"/>
                </a:lnTo>
                <a:close/>
                <a:moveTo>
                  <a:pt x="46" y="78"/>
                </a:moveTo>
                <a:cubicBezTo>
                  <a:pt x="85" y="78"/>
                  <a:pt x="85" y="78"/>
                  <a:pt x="85" y="78"/>
                </a:cubicBezTo>
                <a:cubicBezTo>
                  <a:pt x="94" y="72"/>
                  <a:pt x="94" y="72"/>
                  <a:pt x="94" y="72"/>
                </a:cubicBezTo>
                <a:cubicBezTo>
                  <a:pt x="37" y="72"/>
                  <a:pt x="37" y="72"/>
                  <a:pt x="37" y="72"/>
                </a:cubicBezTo>
                <a:lnTo>
                  <a:pt x="46" y="78"/>
                </a:lnTo>
                <a:close/>
                <a:moveTo>
                  <a:pt x="128" y="41"/>
                </a:moveTo>
                <a:cubicBezTo>
                  <a:pt x="70" y="2"/>
                  <a:pt x="70" y="2"/>
                  <a:pt x="70" y="2"/>
                </a:cubicBezTo>
                <a:cubicBezTo>
                  <a:pt x="68" y="0"/>
                  <a:pt x="64" y="0"/>
                  <a:pt x="61" y="2"/>
                </a:cubicBezTo>
                <a:cubicBezTo>
                  <a:pt x="3" y="41"/>
                  <a:pt x="3" y="41"/>
                  <a:pt x="3" y="41"/>
                </a:cubicBezTo>
                <a:cubicBezTo>
                  <a:pt x="1" y="43"/>
                  <a:pt x="0" y="45"/>
                  <a:pt x="0" y="48"/>
                </a:cubicBezTo>
                <a:cubicBezTo>
                  <a:pt x="0" y="123"/>
                  <a:pt x="0" y="123"/>
                  <a:pt x="0" y="123"/>
                </a:cubicBezTo>
                <a:cubicBezTo>
                  <a:pt x="0" y="127"/>
                  <a:pt x="3" y="131"/>
                  <a:pt x="8" y="131"/>
                </a:cubicBezTo>
                <a:cubicBezTo>
                  <a:pt x="123" y="131"/>
                  <a:pt x="123" y="131"/>
                  <a:pt x="123" y="131"/>
                </a:cubicBezTo>
                <a:cubicBezTo>
                  <a:pt x="128" y="131"/>
                  <a:pt x="132" y="127"/>
                  <a:pt x="132" y="123"/>
                </a:cubicBezTo>
                <a:cubicBezTo>
                  <a:pt x="132" y="48"/>
                  <a:pt x="132" y="48"/>
                  <a:pt x="132" y="48"/>
                </a:cubicBezTo>
                <a:cubicBezTo>
                  <a:pt x="132" y="45"/>
                  <a:pt x="130" y="43"/>
                  <a:pt x="128" y="41"/>
                </a:cubicBezTo>
                <a:close/>
                <a:moveTo>
                  <a:pt x="123" y="60"/>
                </a:moveTo>
                <a:cubicBezTo>
                  <a:pt x="66" y="99"/>
                  <a:pt x="66" y="99"/>
                  <a:pt x="66" y="99"/>
                </a:cubicBezTo>
                <a:cubicBezTo>
                  <a:pt x="8" y="60"/>
                  <a:pt x="8" y="60"/>
                  <a:pt x="8" y="60"/>
                </a:cubicBezTo>
                <a:cubicBezTo>
                  <a:pt x="8" y="52"/>
                  <a:pt x="8" y="52"/>
                  <a:pt x="8" y="52"/>
                </a:cubicBezTo>
                <a:cubicBezTo>
                  <a:pt x="8" y="49"/>
                  <a:pt x="10" y="48"/>
                  <a:pt x="12" y="48"/>
                </a:cubicBezTo>
                <a:cubicBezTo>
                  <a:pt x="119" y="48"/>
                  <a:pt x="119" y="48"/>
                  <a:pt x="119" y="48"/>
                </a:cubicBezTo>
                <a:cubicBezTo>
                  <a:pt x="121" y="48"/>
                  <a:pt x="123" y="49"/>
                  <a:pt x="123" y="52"/>
                </a:cubicBezTo>
                <a:lnTo>
                  <a:pt x="123" y="60"/>
                </a:lnTo>
                <a:close/>
                <a:moveTo>
                  <a:pt x="26" y="65"/>
                </a:moveTo>
                <a:cubicBezTo>
                  <a:pt x="28" y="66"/>
                  <a:pt x="28" y="66"/>
                  <a:pt x="28" y="66"/>
                </a:cubicBezTo>
                <a:cubicBezTo>
                  <a:pt x="104" y="66"/>
                  <a:pt x="104" y="66"/>
                  <a:pt x="104" y="66"/>
                </a:cubicBezTo>
                <a:cubicBezTo>
                  <a:pt x="105" y="65"/>
                  <a:pt x="105" y="65"/>
                  <a:pt x="105" y="65"/>
                </a:cubicBezTo>
                <a:cubicBezTo>
                  <a:pt x="105" y="60"/>
                  <a:pt x="105" y="60"/>
                  <a:pt x="105" y="60"/>
                </a:cubicBezTo>
                <a:cubicBezTo>
                  <a:pt x="26" y="60"/>
                  <a:pt x="26" y="60"/>
                  <a:pt x="26" y="60"/>
                </a:cubicBezTo>
                <a:lnTo>
                  <a:pt x="26" y="65"/>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6" name="Freeform 19"/>
          <p:cNvSpPr/>
          <p:nvPr/>
        </p:nvSpPr>
        <p:spPr bwMode="auto">
          <a:xfrm>
            <a:off x="8881428" y="2986052"/>
            <a:ext cx="1592709" cy="1876488"/>
          </a:xfrm>
          <a:custGeom>
            <a:avLst/>
            <a:gdLst>
              <a:gd name="T0" fmla="*/ 449 w 449"/>
              <a:gd name="T1" fmla="*/ 477 h 529"/>
              <a:gd name="T2" fmla="*/ 393 w 449"/>
              <a:gd name="T3" fmla="*/ 522 h 529"/>
              <a:gd name="T4" fmla="*/ 55 w 449"/>
              <a:gd name="T5" fmla="*/ 450 h 529"/>
              <a:gd name="T6" fmla="*/ 0 w 449"/>
              <a:gd name="T7" fmla="*/ 381 h 529"/>
              <a:gd name="T8" fmla="*/ 0 w 449"/>
              <a:gd name="T9" fmla="*/ 147 h 529"/>
              <a:gd name="T10" fmla="*/ 55 w 449"/>
              <a:gd name="T11" fmla="*/ 79 h 529"/>
              <a:gd name="T12" fmla="*/ 393 w 449"/>
              <a:gd name="T13" fmla="*/ 6 h 529"/>
              <a:gd name="T14" fmla="*/ 449 w 449"/>
              <a:gd name="T15" fmla="*/ 51 h 529"/>
              <a:gd name="T16" fmla="*/ 449 w 449"/>
              <a:gd name="T17" fmla="*/ 47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477"/>
                </a:moveTo>
                <a:cubicBezTo>
                  <a:pt x="449" y="509"/>
                  <a:pt x="424" y="529"/>
                  <a:pt x="393" y="522"/>
                </a:cubicBezTo>
                <a:cubicBezTo>
                  <a:pt x="55" y="450"/>
                  <a:pt x="55" y="450"/>
                  <a:pt x="55" y="450"/>
                </a:cubicBezTo>
                <a:cubicBezTo>
                  <a:pt x="25" y="443"/>
                  <a:pt x="0" y="412"/>
                  <a:pt x="0" y="381"/>
                </a:cubicBezTo>
                <a:cubicBezTo>
                  <a:pt x="0" y="147"/>
                  <a:pt x="0" y="147"/>
                  <a:pt x="0" y="147"/>
                </a:cubicBezTo>
                <a:cubicBezTo>
                  <a:pt x="0" y="116"/>
                  <a:pt x="25" y="85"/>
                  <a:pt x="55" y="79"/>
                </a:cubicBezTo>
                <a:cubicBezTo>
                  <a:pt x="393" y="6"/>
                  <a:pt x="393" y="6"/>
                  <a:pt x="393" y="6"/>
                </a:cubicBezTo>
                <a:cubicBezTo>
                  <a:pt x="424" y="0"/>
                  <a:pt x="449" y="20"/>
                  <a:pt x="449" y="51"/>
                </a:cubicBezTo>
                <a:lnTo>
                  <a:pt x="449" y="477"/>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7" name="Freeform 20"/>
          <p:cNvSpPr>
            <a:spLocks noEditPoints="1"/>
          </p:cNvSpPr>
          <p:nvPr/>
        </p:nvSpPr>
        <p:spPr bwMode="auto">
          <a:xfrm>
            <a:off x="9388682" y="3418814"/>
            <a:ext cx="581747" cy="581747"/>
          </a:xfrm>
          <a:custGeom>
            <a:avLst/>
            <a:gdLst>
              <a:gd name="T0" fmla="*/ 141 w 164"/>
              <a:gd name="T1" fmla="*/ 23 h 164"/>
              <a:gd name="T2" fmla="*/ 58 w 164"/>
              <a:gd name="T3" fmla="*/ 23 h 164"/>
              <a:gd name="T4" fmla="*/ 50 w 164"/>
              <a:gd name="T5" fmla="*/ 95 h 164"/>
              <a:gd name="T6" fmla="*/ 7 w 164"/>
              <a:gd name="T7" fmla="*/ 138 h 164"/>
              <a:gd name="T8" fmla="*/ 11 w 164"/>
              <a:gd name="T9" fmla="*/ 153 h 164"/>
              <a:gd name="T10" fmla="*/ 26 w 164"/>
              <a:gd name="T11" fmla="*/ 157 h 164"/>
              <a:gd name="T12" fmla="*/ 69 w 164"/>
              <a:gd name="T13" fmla="*/ 114 h 164"/>
              <a:gd name="T14" fmla="*/ 141 w 164"/>
              <a:gd name="T15" fmla="*/ 106 h 164"/>
              <a:gd name="T16" fmla="*/ 141 w 164"/>
              <a:gd name="T17" fmla="*/ 23 h 164"/>
              <a:gd name="T18" fmla="*/ 134 w 164"/>
              <a:gd name="T19" fmla="*/ 99 h 164"/>
              <a:gd name="T20" fmla="*/ 65 w 164"/>
              <a:gd name="T21" fmla="*/ 99 h 164"/>
              <a:gd name="T22" fmla="*/ 65 w 164"/>
              <a:gd name="T23" fmla="*/ 30 h 164"/>
              <a:gd name="T24" fmla="*/ 134 w 164"/>
              <a:gd name="T25" fmla="*/ 30 h 164"/>
              <a:gd name="T26" fmla="*/ 134 w 164"/>
              <a:gd name="T27" fmla="*/ 99 h 164"/>
              <a:gd name="T28" fmla="*/ 129 w 164"/>
              <a:gd name="T29" fmla="*/ 36 h 164"/>
              <a:gd name="T30" fmla="*/ 124 w 164"/>
              <a:gd name="T31" fmla="*/ 36 h 164"/>
              <a:gd name="T32" fmla="*/ 124 w 164"/>
              <a:gd name="T33" fmla="*/ 40 h 164"/>
              <a:gd name="T34" fmla="*/ 124 w 164"/>
              <a:gd name="T35" fmla="*/ 89 h 164"/>
              <a:gd name="T36" fmla="*/ 124 w 164"/>
              <a:gd name="T37" fmla="*/ 94 h 164"/>
              <a:gd name="T38" fmla="*/ 129 w 164"/>
              <a:gd name="T39" fmla="*/ 94 h 164"/>
              <a:gd name="T40" fmla="*/ 129 w 164"/>
              <a:gd name="T41" fmla="*/ 3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4" h="164">
                <a:moveTo>
                  <a:pt x="141" y="23"/>
                </a:moveTo>
                <a:cubicBezTo>
                  <a:pt x="118" y="0"/>
                  <a:pt x="81" y="0"/>
                  <a:pt x="58" y="23"/>
                </a:cubicBezTo>
                <a:cubicBezTo>
                  <a:pt x="39" y="43"/>
                  <a:pt x="36" y="73"/>
                  <a:pt x="50" y="95"/>
                </a:cubicBezTo>
                <a:cubicBezTo>
                  <a:pt x="7" y="138"/>
                  <a:pt x="7" y="138"/>
                  <a:pt x="7" y="138"/>
                </a:cubicBezTo>
                <a:cubicBezTo>
                  <a:pt x="7" y="138"/>
                  <a:pt x="0" y="142"/>
                  <a:pt x="11" y="153"/>
                </a:cubicBezTo>
                <a:cubicBezTo>
                  <a:pt x="22" y="164"/>
                  <a:pt x="26" y="157"/>
                  <a:pt x="26" y="157"/>
                </a:cubicBezTo>
                <a:cubicBezTo>
                  <a:pt x="69" y="114"/>
                  <a:pt x="69" y="114"/>
                  <a:pt x="69" y="114"/>
                </a:cubicBezTo>
                <a:cubicBezTo>
                  <a:pt x="91" y="128"/>
                  <a:pt x="121" y="125"/>
                  <a:pt x="141" y="106"/>
                </a:cubicBezTo>
                <a:cubicBezTo>
                  <a:pt x="164" y="83"/>
                  <a:pt x="164" y="46"/>
                  <a:pt x="141" y="23"/>
                </a:cubicBezTo>
                <a:close/>
                <a:moveTo>
                  <a:pt x="134" y="99"/>
                </a:moveTo>
                <a:cubicBezTo>
                  <a:pt x="115" y="117"/>
                  <a:pt x="84" y="117"/>
                  <a:pt x="65" y="99"/>
                </a:cubicBezTo>
                <a:cubicBezTo>
                  <a:pt x="47" y="80"/>
                  <a:pt x="47" y="49"/>
                  <a:pt x="65" y="30"/>
                </a:cubicBezTo>
                <a:cubicBezTo>
                  <a:pt x="84" y="12"/>
                  <a:pt x="115" y="12"/>
                  <a:pt x="134" y="30"/>
                </a:cubicBezTo>
                <a:cubicBezTo>
                  <a:pt x="152" y="49"/>
                  <a:pt x="152" y="80"/>
                  <a:pt x="134" y="99"/>
                </a:cubicBezTo>
                <a:close/>
                <a:moveTo>
                  <a:pt x="129" y="36"/>
                </a:moveTo>
                <a:cubicBezTo>
                  <a:pt x="127" y="34"/>
                  <a:pt x="125" y="34"/>
                  <a:pt x="124" y="36"/>
                </a:cubicBezTo>
                <a:cubicBezTo>
                  <a:pt x="122" y="37"/>
                  <a:pt x="122" y="39"/>
                  <a:pt x="124" y="40"/>
                </a:cubicBezTo>
                <a:cubicBezTo>
                  <a:pt x="137" y="54"/>
                  <a:pt x="137" y="75"/>
                  <a:pt x="124" y="89"/>
                </a:cubicBezTo>
                <a:cubicBezTo>
                  <a:pt x="122" y="90"/>
                  <a:pt x="122" y="92"/>
                  <a:pt x="124" y="94"/>
                </a:cubicBezTo>
                <a:cubicBezTo>
                  <a:pt x="125" y="95"/>
                  <a:pt x="127" y="95"/>
                  <a:pt x="129" y="94"/>
                </a:cubicBezTo>
                <a:cubicBezTo>
                  <a:pt x="145" y="78"/>
                  <a:pt x="145" y="52"/>
                  <a:pt x="129" y="36"/>
                </a:cubicBez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8" name="TextBox 37"/>
          <p:cNvSpPr txBox="1"/>
          <p:nvPr/>
        </p:nvSpPr>
        <p:spPr>
          <a:xfrm>
            <a:off x="1708918" y="4077615"/>
            <a:ext cx="1592709" cy="276999"/>
          </a:xfrm>
          <a:prstGeom prst="rect">
            <a:avLst/>
          </a:prstGeom>
          <a:noFill/>
        </p:spPr>
        <p:txBody>
          <a:bodyPr wrap="square" lIns="0" tIns="0" rIns="0" bIns="0" rtlCol="0">
            <a:spAutoFit/>
          </a:bodyPr>
          <a:lstStyle/>
          <a:p>
            <a:pPr algn="ctr"/>
            <a:r>
              <a:rPr lang="en-US" b="1" dirty="0">
                <a:solidFill>
                  <a:schemeClr val="bg1"/>
                </a:solidFill>
                <a:latin typeface="Arial" panose="020B0604020202020204" pitchFamily="34" charset="0"/>
              </a:rPr>
              <a:t>Keyword</a:t>
            </a:r>
            <a:endParaRPr lang="en-US" b="1" dirty="0">
              <a:solidFill>
                <a:schemeClr val="bg1"/>
              </a:solidFill>
              <a:latin typeface="Arial" panose="020B0604020202020204" pitchFamily="34" charset="0"/>
            </a:endParaRPr>
          </a:p>
        </p:txBody>
      </p:sp>
      <p:sp>
        <p:nvSpPr>
          <p:cNvPr id="19" name="TextBox 42"/>
          <p:cNvSpPr txBox="1"/>
          <p:nvPr/>
        </p:nvSpPr>
        <p:spPr>
          <a:xfrm>
            <a:off x="3502046" y="4077615"/>
            <a:ext cx="1592709" cy="276999"/>
          </a:xfrm>
          <a:prstGeom prst="rect">
            <a:avLst/>
          </a:prstGeom>
          <a:noFill/>
        </p:spPr>
        <p:txBody>
          <a:bodyPr wrap="square" lIns="0" tIns="0" rIns="0" bIns="0" rtlCol="0">
            <a:spAutoFit/>
          </a:bodyPr>
          <a:lstStyle/>
          <a:p>
            <a:pPr algn="ctr"/>
            <a:r>
              <a:rPr lang="en-US" b="1" dirty="0">
                <a:solidFill>
                  <a:schemeClr val="bg1"/>
                </a:solidFill>
                <a:latin typeface="Arial" panose="020B0604020202020204" pitchFamily="34" charset="0"/>
              </a:rPr>
              <a:t>Keyword</a:t>
            </a:r>
            <a:endParaRPr lang="en-US" b="1" dirty="0">
              <a:solidFill>
                <a:schemeClr val="bg1"/>
              </a:solidFill>
              <a:latin typeface="Arial" panose="020B0604020202020204" pitchFamily="34" charset="0"/>
            </a:endParaRPr>
          </a:p>
        </p:txBody>
      </p:sp>
      <p:sp>
        <p:nvSpPr>
          <p:cNvPr id="20" name="TextBox 47"/>
          <p:cNvSpPr txBox="1"/>
          <p:nvPr/>
        </p:nvSpPr>
        <p:spPr>
          <a:xfrm>
            <a:off x="5293400" y="4077615"/>
            <a:ext cx="1592709" cy="276999"/>
          </a:xfrm>
          <a:prstGeom prst="rect">
            <a:avLst/>
          </a:prstGeom>
          <a:noFill/>
        </p:spPr>
        <p:txBody>
          <a:bodyPr wrap="square" lIns="0" tIns="0" rIns="0" bIns="0" rtlCol="0">
            <a:spAutoFit/>
          </a:bodyPr>
          <a:lstStyle/>
          <a:p>
            <a:pPr algn="ctr"/>
            <a:r>
              <a:rPr lang="en-US" b="1" dirty="0">
                <a:solidFill>
                  <a:schemeClr val="bg1"/>
                </a:solidFill>
                <a:latin typeface="Arial" panose="020B0604020202020204" pitchFamily="34" charset="0"/>
              </a:rPr>
              <a:t>Keyword</a:t>
            </a:r>
            <a:endParaRPr lang="en-US" b="1" dirty="0">
              <a:solidFill>
                <a:schemeClr val="bg1"/>
              </a:solidFill>
              <a:latin typeface="Arial" panose="020B0604020202020204" pitchFamily="34" charset="0"/>
            </a:endParaRPr>
          </a:p>
        </p:txBody>
      </p:sp>
      <p:sp>
        <p:nvSpPr>
          <p:cNvPr id="21" name="TextBox 52"/>
          <p:cNvSpPr txBox="1"/>
          <p:nvPr/>
        </p:nvSpPr>
        <p:spPr>
          <a:xfrm>
            <a:off x="7086528" y="4077615"/>
            <a:ext cx="1592709" cy="276999"/>
          </a:xfrm>
          <a:prstGeom prst="rect">
            <a:avLst/>
          </a:prstGeom>
          <a:noFill/>
        </p:spPr>
        <p:txBody>
          <a:bodyPr wrap="square" lIns="0" tIns="0" rIns="0" bIns="0" rtlCol="0">
            <a:spAutoFit/>
          </a:bodyPr>
          <a:lstStyle/>
          <a:p>
            <a:pPr algn="ctr"/>
            <a:r>
              <a:rPr lang="en-US" b="1" dirty="0">
                <a:solidFill>
                  <a:schemeClr val="bg1"/>
                </a:solidFill>
                <a:latin typeface="Arial" panose="020B0604020202020204" pitchFamily="34" charset="0"/>
              </a:rPr>
              <a:t>Keyword</a:t>
            </a:r>
            <a:endParaRPr lang="en-US" b="1" dirty="0">
              <a:solidFill>
                <a:schemeClr val="bg1"/>
              </a:solidFill>
              <a:latin typeface="Arial" panose="020B0604020202020204" pitchFamily="34" charset="0"/>
            </a:endParaRPr>
          </a:p>
        </p:txBody>
      </p:sp>
      <p:sp>
        <p:nvSpPr>
          <p:cNvPr id="22" name="TextBox 57"/>
          <p:cNvSpPr txBox="1"/>
          <p:nvPr/>
        </p:nvSpPr>
        <p:spPr>
          <a:xfrm>
            <a:off x="8881428" y="4077615"/>
            <a:ext cx="1592709" cy="276999"/>
          </a:xfrm>
          <a:prstGeom prst="rect">
            <a:avLst/>
          </a:prstGeom>
          <a:noFill/>
        </p:spPr>
        <p:txBody>
          <a:bodyPr wrap="square" lIns="0" tIns="0" rIns="0" bIns="0" rtlCol="0">
            <a:spAutoFit/>
          </a:bodyPr>
          <a:lstStyle/>
          <a:p>
            <a:pPr algn="ctr"/>
            <a:r>
              <a:rPr lang="en-US" b="1" dirty="0">
                <a:solidFill>
                  <a:schemeClr val="bg1"/>
                </a:solidFill>
                <a:latin typeface="Arial" panose="020B0604020202020204" pitchFamily="34" charset="0"/>
              </a:rPr>
              <a:t>Keyword</a:t>
            </a:r>
            <a:endParaRPr lang="en-US" b="1" dirty="0">
              <a:solidFill>
                <a:schemeClr val="bg1"/>
              </a:solidFill>
              <a:latin typeface="Arial" panose="020B0604020202020204" pitchFamily="34" charset="0"/>
            </a:endParaRPr>
          </a:p>
        </p:txBody>
      </p:sp>
      <p:sp>
        <p:nvSpPr>
          <p:cNvPr id="23" name="文本框 22"/>
          <p:cNvSpPr txBox="1"/>
          <p:nvPr/>
        </p:nvSpPr>
        <p:spPr>
          <a:xfrm>
            <a:off x="1108964" y="5417817"/>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4" name="文本框 23"/>
          <p:cNvSpPr txBox="1"/>
          <p:nvPr/>
        </p:nvSpPr>
        <p:spPr>
          <a:xfrm>
            <a:off x="2973225" y="5423536"/>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5" name="文本框 24"/>
          <p:cNvSpPr txBox="1"/>
          <p:nvPr/>
        </p:nvSpPr>
        <p:spPr>
          <a:xfrm>
            <a:off x="4853069" y="5411965"/>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6" name="文本框 25"/>
          <p:cNvSpPr txBox="1"/>
          <p:nvPr/>
        </p:nvSpPr>
        <p:spPr>
          <a:xfrm>
            <a:off x="6798431" y="5422098"/>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7" name="文本框 26"/>
          <p:cNvSpPr txBox="1"/>
          <p:nvPr/>
        </p:nvSpPr>
        <p:spPr>
          <a:xfrm>
            <a:off x="8669895" y="5411965"/>
            <a:ext cx="2398875" cy="338554"/>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8" name="文本框 27"/>
          <p:cNvSpPr txBox="1"/>
          <p:nvPr/>
        </p:nvSpPr>
        <p:spPr>
          <a:xfrm>
            <a:off x="3011707" y="731595"/>
            <a:ext cx="633859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process</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strVal val="#ppt_w+.3"/>
                                          </p:val>
                                        </p:tav>
                                        <p:tav tm="100000">
                                          <p:val>
                                            <p:strVal val="#ppt_w"/>
                                          </p:val>
                                        </p:tav>
                                      </p:tavLst>
                                    </p:anim>
                                    <p:anim calcmode="lin" valueType="num">
                                      <p:cBhvr>
                                        <p:cTn id="8" dur="1000" fill="hold"/>
                                        <p:tgtEl>
                                          <p:spTgt spid="28"/>
                                        </p:tgtEl>
                                        <p:attrNameLst>
                                          <p:attrName>ppt_h</p:attrName>
                                        </p:attrNameLst>
                                      </p:cBhvr>
                                      <p:tavLst>
                                        <p:tav tm="0">
                                          <p:val>
                                            <p:strVal val="#ppt_h"/>
                                          </p:val>
                                        </p:tav>
                                        <p:tav tm="100000">
                                          <p:val>
                                            <p:strVal val="#ppt_h"/>
                                          </p:val>
                                        </p:tav>
                                      </p:tavLst>
                                    </p:anim>
                                    <p:animEffect transition="in" filter="fade">
                                      <p:cBhvr>
                                        <p:cTn id="9"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Rectangle 11"/>
          <p:cNvSpPr/>
          <p:nvPr/>
        </p:nvSpPr>
        <p:spPr>
          <a:xfrm>
            <a:off x="1761837" y="2473613"/>
            <a:ext cx="4315686" cy="257766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rial" panose="020B0604020202020204" pitchFamily="34" charset="0"/>
            </a:endParaRPr>
          </a:p>
        </p:txBody>
      </p:sp>
      <p:sp>
        <p:nvSpPr>
          <p:cNvPr id="8" name="TextBox 14"/>
          <p:cNvSpPr txBox="1"/>
          <p:nvPr/>
        </p:nvSpPr>
        <p:spPr>
          <a:xfrm>
            <a:off x="1761837" y="5068279"/>
            <a:ext cx="4315686" cy="1271834"/>
          </a:xfrm>
          <a:prstGeom prst="rect">
            <a:avLst/>
          </a:prstGeom>
          <a:solidFill>
            <a:srgbClr val="4D5F2E"/>
          </a:solidFill>
        </p:spPr>
        <p:txBody>
          <a:bodyPr vert="horz" wrap="none" lIns="121920" tIns="60960" rIns="121920" bIns="60960" anchor="ctr">
            <a:normAutofit/>
          </a:bodyPr>
          <a:lstStyle/>
          <a:p>
            <a:pPr algn="ctr"/>
            <a:endParaRPr lang="zh-CN" altLang="en-US" sz="2400" dirty="0">
              <a:latin typeface="Arial" panose="020B0604020202020204" pitchFamily="34" charset="0"/>
              <a:ea typeface="Arial" panose="020B0604020202020204" pitchFamily="34" charset="0"/>
            </a:endParaRPr>
          </a:p>
        </p:txBody>
      </p:sp>
      <p:sp>
        <p:nvSpPr>
          <p:cNvPr id="9" name="TextBox 15"/>
          <p:cNvSpPr txBox="1"/>
          <p:nvPr/>
        </p:nvSpPr>
        <p:spPr>
          <a:xfrm>
            <a:off x="6104664" y="2473339"/>
            <a:ext cx="4315686" cy="1271834"/>
          </a:xfrm>
          <a:prstGeom prst="rect">
            <a:avLst/>
          </a:prstGeom>
          <a:solidFill>
            <a:srgbClr val="74891A"/>
          </a:solidFill>
        </p:spPr>
        <p:txBody>
          <a:bodyPr vert="horz" wrap="none" lIns="121920" tIns="60960" rIns="121920" bIns="60960" anchor="ctr">
            <a:normAutofit/>
          </a:bodyPr>
          <a:lstStyle/>
          <a:p>
            <a:pPr algn="ctr"/>
            <a:endParaRPr lang="zh-CN" altLang="en-US" sz="2400" dirty="0">
              <a:latin typeface="Arial" panose="020B0604020202020204" pitchFamily="34" charset="0"/>
              <a:ea typeface="Arial" panose="020B0604020202020204" pitchFamily="34" charset="0"/>
            </a:endParaRPr>
          </a:p>
        </p:txBody>
      </p:sp>
      <p:sp>
        <p:nvSpPr>
          <p:cNvPr id="11" name="Rectangle 1"/>
          <p:cNvSpPr/>
          <p:nvPr/>
        </p:nvSpPr>
        <p:spPr>
          <a:xfrm>
            <a:off x="1761837" y="2473340"/>
            <a:ext cx="4315686" cy="2577939"/>
          </a:xfrm>
          <a:prstGeom prst="rect">
            <a:avLst/>
          </a:prstGeom>
          <a:blipFill dpi="0" rotWithShape="1">
            <a:blip r:embed="rId2"/>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rial" panose="020B0604020202020204" pitchFamily="34" charset="0"/>
            </a:endParaRPr>
          </a:p>
        </p:txBody>
      </p:sp>
      <p:sp>
        <p:nvSpPr>
          <p:cNvPr id="12" name="Rectangle 2"/>
          <p:cNvSpPr/>
          <p:nvPr/>
        </p:nvSpPr>
        <p:spPr>
          <a:xfrm>
            <a:off x="6099323" y="3768459"/>
            <a:ext cx="4315686" cy="2571654"/>
          </a:xfrm>
          <a:prstGeom prst="rect">
            <a:avLst/>
          </a:prstGeom>
          <a:blipFill dpi="0" rotWithShape="1">
            <a:blip r:embed="rId3"/>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latin typeface="Arial" panose="020B0604020202020204" pitchFamily="34" charset="0"/>
            </a:endParaRPr>
          </a:p>
        </p:txBody>
      </p:sp>
      <p:grpSp>
        <p:nvGrpSpPr>
          <p:cNvPr id="13" name="组合 12"/>
          <p:cNvGrpSpPr/>
          <p:nvPr/>
        </p:nvGrpSpPr>
        <p:grpSpPr>
          <a:xfrm>
            <a:off x="6856305" y="2575268"/>
            <a:ext cx="2801722" cy="1051953"/>
            <a:chOff x="1626835" y="2349127"/>
            <a:chExt cx="2492110" cy="935704"/>
          </a:xfrm>
        </p:grpSpPr>
        <p:sp>
          <p:nvSpPr>
            <p:cNvPr id="14" name="文本框 13"/>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rgbClr val="FFFFFF"/>
                  </a:solidFill>
                  <a:latin typeface="Arial" panose="020B0604020202020204" pitchFamily="34" charset="0"/>
                  <a:ea typeface="Arial" panose="020B0604020202020204" pitchFamily="34" charset="0"/>
                </a:rPr>
                <a:t>Title text addition</a:t>
              </a:r>
              <a:endParaRPr lang="zh-CN" altLang="en-US" sz="1600" b="1" dirty="0">
                <a:solidFill>
                  <a:srgbClr val="FFFFFF"/>
                </a:solidFill>
                <a:latin typeface="Arial" panose="020B0604020202020204" pitchFamily="34" charset="0"/>
                <a:ea typeface="Arial" panose="020B0604020202020204" pitchFamily="34" charset="0"/>
              </a:endParaRPr>
            </a:p>
          </p:txBody>
        </p:sp>
        <p:sp>
          <p:nvSpPr>
            <p:cNvPr id="15" name="文本框 14"/>
            <p:cNvSpPr txBox="1"/>
            <p:nvPr/>
          </p:nvSpPr>
          <p:spPr>
            <a:xfrm>
              <a:off x="1626835" y="2687681"/>
              <a:ext cx="2492110" cy="5971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rgbClr val="FFFFFF"/>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rgbClr val="FFFFFF"/>
                  </a:solidFill>
                  <a:latin typeface="Arial" panose="020B0604020202020204" pitchFamily="34" charset="0"/>
                  <a:ea typeface="Arial" panose="020B0604020202020204" pitchFamily="34" charset="0"/>
                </a:rPr>
                <a:t>film</a:t>
              </a:r>
              <a:endParaRPr lang="en-US" altLang="zh-CN" sz="1100" dirty="0">
                <a:solidFill>
                  <a:srgbClr val="FFFFFF"/>
                </a:solidFill>
                <a:latin typeface="Arial" panose="020B0604020202020204" pitchFamily="34" charset="0"/>
                <a:ea typeface="Arial" panose="020B0604020202020204" pitchFamily="34" charset="0"/>
              </a:endParaRPr>
            </a:p>
          </p:txBody>
        </p:sp>
      </p:grpSp>
      <p:grpSp>
        <p:nvGrpSpPr>
          <p:cNvPr id="16" name="组合 15"/>
          <p:cNvGrpSpPr/>
          <p:nvPr/>
        </p:nvGrpSpPr>
        <p:grpSpPr>
          <a:xfrm>
            <a:off x="2506464" y="5178219"/>
            <a:ext cx="2801722" cy="1051953"/>
            <a:chOff x="1626835" y="2349127"/>
            <a:chExt cx="2492110" cy="935704"/>
          </a:xfrm>
        </p:grpSpPr>
        <p:sp>
          <p:nvSpPr>
            <p:cNvPr id="17" name="文本框 16"/>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bg1"/>
                  </a:solidFill>
                  <a:latin typeface="Arial" panose="020B0604020202020204" pitchFamily="34" charset="0"/>
                  <a:ea typeface="Arial" panose="020B0604020202020204" pitchFamily="34" charset="0"/>
                </a:rPr>
                <a:t>Title text addition</a:t>
              </a:r>
              <a:endParaRPr lang="zh-CN" altLang="en-US" sz="1600" b="1" dirty="0">
                <a:solidFill>
                  <a:schemeClr val="bg1"/>
                </a:solidFill>
                <a:latin typeface="Arial" panose="020B0604020202020204" pitchFamily="34" charset="0"/>
                <a:ea typeface="Arial" panose="020B0604020202020204" pitchFamily="34" charset="0"/>
              </a:endParaRPr>
            </a:p>
          </p:txBody>
        </p:sp>
        <p:sp>
          <p:nvSpPr>
            <p:cNvPr id="18" name="文本框 17"/>
            <p:cNvSpPr txBox="1"/>
            <p:nvPr/>
          </p:nvSpPr>
          <p:spPr>
            <a:xfrm>
              <a:off x="1626835" y="2687681"/>
              <a:ext cx="2492110" cy="5971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bg1"/>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bg1"/>
                  </a:solidFill>
                  <a:latin typeface="Arial" panose="020B0604020202020204" pitchFamily="34" charset="0"/>
                  <a:ea typeface="Arial" panose="020B0604020202020204" pitchFamily="34" charset="0"/>
                </a:rPr>
                <a:t>film</a:t>
              </a:r>
              <a:endParaRPr lang="en-US" altLang="zh-CN" sz="1100" dirty="0">
                <a:solidFill>
                  <a:schemeClr val="bg1"/>
                </a:solidFill>
                <a:latin typeface="Arial" panose="020B0604020202020204" pitchFamily="34" charset="0"/>
                <a:ea typeface="Arial" panose="020B0604020202020204" pitchFamily="34" charset="0"/>
              </a:endParaRPr>
            </a:p>
          </p:txBody>
        </p:sp>
      </p:grpSp>
      <p:sp>
        <p:nvSpPr>
          <p:cNvPr id="19" name="文本框 18"/>
          <p:cNvSpPr txBox="1"/>
          <p:nvPr/>
        </p:nvSpPr>
        <p:spPr>
          <a:xfrm>
            <a:off x="3011707" y="731595"/>
            <a:ext cx="633859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process</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000"/>
                            </p:stCondLst>
                            <p:childTnLst>
                              <p:par>
                                <p:cTn id="13" presetID="50" presetClass="entr" presetSubtype="0" decel="10000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1000" fill="hold"/>
                                        <p:tgtEl>
                                          <p:spTgt spid="19"/>
                                        </p:tgtEl>
                                        <p:attrNameLst>
                                          <p:attrName>ppt_w</p:attrName>
                                        </p:attrNameLst>
                                      </p:cBhvr>
                                      <p:tavLst>
                                        <p:tav tm="0">
                                          <p:val>
                                            <p:strVal val="#ppt_w+.3"/>
                                          </p:val>
                                        </p:tav>
                                        <p:tav tm="100000">
                                          <p:val>
                                            <p:strVal val="#ppt_w"/>
                                          </p:val>
                                        </p:tav>
                                      </p:tavLst>
                                    </p:anim>
                                    <p:anim calcmode="lin" valueType="num">
                                      <p:cBhvr>
                                        <p:cTn id="16" dur="1000" fill="hold"/>
                                        <p:tgtEl>
                                          <p:spTgt spid="19"/>
                                        </p:tgtEl>
                                        <p:attrNameLst>
                                          <p:attrName>ppt_h</p:attrName>
                                        </p:attrNameLst>
                                      </p:cBhvr>
                                      <p:tavLst>
                                        <p:tav tm="0">
                                          <p:val>
                                            <p:strVal val="#ppt_h"/>
                                          </p:val>
                                        </p:tav>
                                        <p:tav tm="100000">
                                          <p:val>
                                            <p:strVal val="#ppt_h"/>
                                          </p:val>
                                        </p:tav>
                                      </p:tavLst>
                                    </p:anim>
                                    <p:animEffect transition="in" filter="fade">
                                      <p:cBhvr>
                                        <p:cTn id="1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0" name="椭圆 19"/>
          <p:cNvSpPr>
            <a:spLocks noChangeAspect="1"/>
          </p:cNvSpPr>
          <p:nvPr/>
        </p:nvSpPr>
        <p:spPr>
          <a:xfrm>
            <a:off x="9933835" y="2245413"/>
            <a:ext cx="957323" cy="9573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7025005" y="2171065"/>
            <a:ext cx="3088005" cy="1106805"/>
          </a:xfrm>
          <a:prstGeom prst="rect">
            <a:avLst/>
          </a:prstGeom>
          <a:noFill/>
        </p:spPr>
        <p:txBody>
          <a:bodyPr wrap="square" rtlCol="0">
            <a:spAutoFit/>
          </a:bodyPr>
          <a:lstStyle/>
          <a:p>
            <a:r>
              <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rPr>
              <a:t>PART</a:t>
            </a:r>
            <a:endParaRPr lang="en-US" altLang="zh-CN" sz="66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1" name="文本框 20"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10017600" y="2295067"/>
            <a:ext cx="873558" cy="830997"/>
          </a:xfrm>
          <a:prstGeom prst="rect">
            <a:avLst/>
          </a:prstGeom>
          <a:noFill/>
        </p:spPr>
        <p:txBody>
          <a:bodyPr wrap="square" rtlCol="0">
            <a:spAutoFit/>
          </a:bodyPr>
          <a:lstStyle/>
          <a:p>
            <a:r>
              <a:rPr lang="en-US" altLang="zh-CN" sz="4800" b="1" dirty="0" smtClean="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04</a:t>
            </a:r>
            <a:endParaRPr lang="zh-CN"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rot="5400000">
            <a:off x="9084870" y="1569461"/>
            <a:ext cx="0" cy="396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737913" y="4038705"/>
            <a:ext cx="4693914" cy="707886"/>
          </a:xfrm>
          <a:prstGeom prst="rect">
            <a:avLst/>
          </a:prstGeom>
          <a:noFill/>
        </p:spPr>
        <p:txBody>
          <a:bodyPr wrap="none" rtlCol="0">
            <a:spAutoFit/>
          </a:bodyPr>
          <a:lstStyle/>
          <a:p>
            <a:pPr algn="ctr"/>
            <a:r>
              <a:rPr lang="en-US" altLang="zh-CN" sz="4000" b="1" dirty="0">
                <a:solidFill>
                  <a:schemeClr val="bg1"/>
                </a:solidFill>
                <a:latin typeface="Arial" panose="020B0604020202020204" pitchFamily="34" charset="0"/>
                <a:ea typeface="Arial" panose="020B0604020202020204" pitchFamily="34" charset="0"/>
                <a:cs typeface="Arial" panose="020B0604020202020204" pitchFamily="34" charset="0"/>
              </a:rPr>
              <a:t>Education reflection</a:t>
            </a:r>
            <a:endParaRPr lang="zh-CN" altLang="en-US" sz="4000" b="1" dirty="0">
              <a:solidFill>
                <a:schemeClr val="bg1"/>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3"/>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014034" y="695599"/>
            <a:ext cx="693651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reflection</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椭圆 6"/>
          <p:cNvSpPr/>
          <p:nvPr/>
        </p:nvSpPr>
        <p:spPr>
          <a:xfrm flipH="1">
            <a:off x="9442598"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8" name="椭圆 7"/>
          <p:cNvSpPr/>
          <p:nvPr/>
        </p:nvSpPr>
        <p:spPr>
          <a:xfrm flipH="1">
            <a:off x="10954495"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4</a:t>
            </a:r>
            <a:endParaRPr lang="zh-CN" altLang="en-US" sz="2400" dirty="0">
              <a:latin typeface="Arial" panose="020B0604020202020204" pitchFamily="34" charset="0"/>
              <a:ea typeface="Arial" panose="020B0604020202020204" pitchFamily="34" charset="0"/>
            </a:endParaRPr>
          </a:p>
        </p:txBody>
      </p:sp>
      <p:sp>
        <p:nvSpPr>
          <p:cNvPr id="9" name="Freeform 23"/>
          <p:cNvSpPr>
            <a:spLocks noEditPoints="1"/>
          </p:cNvSpPr>
          <p:nvPr/>
        </p:nvSpPr>
        <p:spPr bwMode="auto">
          <a:xfrm flipH="1">
            <a:off x="10030464" y="3580702"/>
            <a:ext cx="743540" cy="819801"/>
          </a:xfrm>
          <a:custGeom>
            <a:avLst/>
            <a:gdLst>
              <a:gd name="T0" fmla="*/ 160 w 176"/>
              <a:gd name="T1" fmla="*/ 130 h 194"/>
              <a:gd name="T2" fmla="*/ 176 w 176"/>
              <a:gd name="T3" fmla="*/ 114 h 194"/>
              <a:gd name="T4" fmla="*/ 160 w 176"/>
              <a:gd name="T5" fmla="*/ 98 h 194"/>
              <a:gd name="T6" fmla="*/ 152 w 176"/>
              <a:gd name="T7" fmla="*/ 100 h 194"/>
              <a:gd name="T8" fmla="*/ 90 w 176"/>
              <a:gd name="T9" fmla="*/ 34 h 194"/>
              <a:gd name="T10" fmla="*/ 91 w 176"/>
              <a:gd name="T11" fmla="*/ 32 h 194"/>
              <a:gd name="T12" fmla="*/ 91 w 176"/>
              <a:gd name="T13" fmla="*/ 7 h 194"/>
              <a:gd name="T14" fmla="*/ 66 w 176"/>
              <a:gd name="T15" fmla="*/ 7 h 194"/>
              <a:gd name="T16" fmla="*/ 51 w 176"/>
              <a:gd name="T17" fmla="*/ 21 h 194"/>
              <a:gd name="T18" fmla="*/ 34 w 176"/>
              <a:gd name="T19" fmla="*/ 18 h 194"/>
              <a:gd name="T20" fmla="*/ 1 w 176"/>
              <a:gd name="T21" fmla="*/ 31 h 194"/>
              <a:gd name="T22" fmla="*/ 1 w 176"/>
              <a:gd name="T23" fmla="*/ 37 h 194"/>
              <a:gd name="T24" fmla="*/ 61 w 176"/>
              <a:gd name="T25" fmla="*/ 97 h 194"/>
              <a:gd name="T26" fmla="*/ 64 w 176"/>
              <a:gd name="T27" fmla="*/ 98 h 194"/>
              <a:gd name="T28" fmla="*/ 67 w 176"/>
              <a:gd name="T29" fmla="*/ 97 h 194"/>
              <a:gd name="T30" fmla="*/ 77 w 176"/>
              <a:gd name="T31" fmla="*/ 47 h 194"/>
              <a:gd name="T32" fmla="*/ 84 w 176"/>
              <a:gd name="T33" fmla="*/ 39 h 194"/>
              <a:gd name="T34" fmla="*/ 146 w 176"/>
              <a:gd name="T35" fmla="*/ 106 h 194"/>
              <a:gd name="T36" fmla="*/ 144 w 176"/>
              <a:gd name="T37" fmla="*/ 114 h 194"/>
              <a:gd name="T38" fmla="*/ 146 w 176"/>
              <a:gd name="T39" fmla="*/ 122 h 194"/>
              <a:gd name="T40" fmla="*/ 126 w 176"/>
              <a:gd name="T41" fmla="*/ 142 h 194"/>
              <a:gd name="T42" fmla="*/ 112 w 176"/>
              <a:gd name="T43" fmla="*/ 138 h 194"/>
              <a:gd name="T44" fmla="*/ 88 w 176"/>
              <a:gd name="T45" fmla="*/ 162 h 194"/>
              <a:gd name="T46" fmla="*/ 52 w 176"/>
              <a:gd name="T47" fmla="*/ 162 h 194"/>
              <a:gd name="T48" fmla="*/ 32 w 176"/>
              <a:gd name="T49" fmla="*/ 182 h 194"/>
              <a:gd name="T50" fmla="*/ 32 w 176"/>
              <a:gd name="T51" fmla="*/ 190 h 194"/>
              <a:gd name="T52" fmla="*/ 36 w 176"/>
              <a:gd name="T53" fmla="*/ 194 h 194"/>
              <a:gd name="T54" fmla="*/ 156 w 176"/>
              <a:gd name="T55" fmla="*/ 194 h 194"/>
              <a:gd name="T56" fmla="*/ 160 w 176"/>
              <a:gd name="T57" fmla="*/ 190 h 194"/>
              <a:gd name="T58" fmla="*/ 160 w 176"/>
              <a:gd name="T59" fmla="*/ 182 h 194"/>
              <a:gd name="T60" fmla="*/ 140 w 176"/>
              <a:gd name="T61" fmla="*/ 162 h 194"/>
              <a:gd name="T62" fmla="*/ 136 w 176"/>
              <a:gd name="T63" fmla="*/ 162 h 194"/>
              <a:gd name="T64" fmla="*/ 132 w 176"/>
              <a:gd name="T65" fmla="*/ 148 h 194"/>
              <a:gd name="T66" fmla="*/ 152 w 176"/>
              <a:gd name="T67" fmla="*/ 128 h 194"/>
              <a:gd name="T68" fmla="*/ 160 w 176"/>
              <a:gd name="T69" fmla="*/ 130 h 194"/>
              <a:gd name="T70" fmla="*/ 55 w 176"/>
              <a:gd name="T71" fmla="*/ 48 h 194"/>
              <a:gd name="T72" fmla="*/ 52 w 176"/>
              <a:gd name="T73" fmla="*/ 50 h 194"/>
              <a:gd name="T74" fmla="*/ 50 w 176"/>
              <a:gd name="T75" fmla="*/ 48 h 194"/>
              <a:gd name="T76" fmla="*/ 31 w 176"/>
              <a:gd name="T77" fmla="*/ 42 h 194"/>
              <a:gd name="T78" fmla="*/ 27 w 176"/>
              <a:gd name="T79" fmla="*/ 39 h 194"/>
              <a:gd name="T80" fmla="*/ 30 w 176"/>
              <a:gd name="T81" fmla="*/ 34 h 194"/>
              <a:gd name="T82" fmla="*/ 34 w 176"/>
              <a:gd name="T83" fmla="*/ 34 h 194"/>
              <a:gd name="T84" fmla="*/ 55 w 176"/>
              <a:gd name="T85" fmla="*/ 43 h 194"/>
              <a:gd name="T86" fmla="*/ 55 w 176"/>
              <a:gd name="T87" fmla="*/ 48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94">
                <a:moveTo>
                  <a:pt x="160" y="130"/>
                </a:moveTo>
                <a:cubicBezTo>
                  <a:pt x="169" y="130"/>
                  <a:pt x="176" y="123"/>
                  <a:pt x="176" y="114"/>
                </a:cubicBezTo>
                <a:cubicBezTo>
                  <a:pt x="176" y="105"/>
                  <a:pt x="169" y="98"/>
                  <a:pt x="160" y="98"/>
                </a:cubicBezTo>
                <a:cubicBezTo>
                  <a:pt x="157" y="98"/>
                  <a:pt x="155" y="99"/>
                  <a:pt x="152" y="100"/>
                </a:cubicBezTo>
                <a:cubicBezTo>
                  <a:pt x="90" y="34"/>
                  <a:pt x="90" y="34"/>
                  <a:pt x="90" y="34"/>
                </a:cubicBezTo>
                <a:cubicBezTo>
                  <a:pt x="91" y="32"/>
                  <a:pt x="91" y="32"/>
                  <a:pt x="91" y="32"/>
                </a:cubicBezTo>
                <a:cubicBezTo>
                  <a:pt x="98" y="25"/>
                  <a:pt x="98" y="14"/>
                  <a:pt x="91" y="7"/>
                </a:cubicBezTo>
                <a:cubicBezTo>
                  <a:pt x="84" y="0"/>
                  <a:pt x="73" y="0"/>
                  <a:pt x="66" y="7"/>
                </a:cubicBezTo>
                <a:cubicBezTo>
                  <a:pt x="51" y="21"/>
                  <a:pt x="51" y="21"/>
                  <a:pt x="51" y="21"/>
                </a:cubicBezTo>
                <a:cubicBezTo>
                  <a:pt x="46" y="19"/>
                  <a:pt x="40" y="18"/>
                  <a:pt x="34" y="18"/>
                </a:cubicBezTo>
                <a:cubicBezTo>
                  <a:pt x="22" y="18"/>
                  <a:pt x="10" y="23"/>
                  <a:pt x="1" y="31"/>
                </a:cubicBezTo>
                <a:cubicBezTo>
                  <a:pt x="0" y="33"/>
                  <a:pt x="0" y="35"/>
                  <a:pt x="1" y="37"/>
                </a:cubicBezTo>
                <a:cubicBezTo>
                  <a:pt x="61" y="97"/>
                  <a:pt x="61" y="97"/>
                  <a:pt x="61" y="97"/>
                </a:cubicBezTo>
                <a:cubicBezTo>
                  <a:pt x="62" y="97"/>
                  <a:pt x="63" y="98"/>
                  <a:pt x="64" y="98"/>
                </a:cubicBezTo>
                <a:cubicBezTo>
                  <a:pt x="65" y="98"/>
                  <a:pt x="66" y="97"/>
                  <a:pt x="67" y="97"/>
                </a:cubicBezTo>
                <a:cubicBezTo>
                  <a:pt x="80" y="83"/>
                  <a:pt x="84" y="63"/>
                  <a:pt x="77" y="47"/>
                </a:cubicBezTo>
                <a:cubicBezTo>
                  <a:pt x="84" y="39"/>
                  <a:pt x="84" y="39"/>
                  <a:pt x="84" y="39"/>
                </a:cubicBezTo>
                <a:cubicBezTo>
                  <a:pt x="146" y="106"/>
                  <a:pt x="146" y="106"/>
                  <a:pt x="146" y="106"/>
                </a:cubicBezTo>
                <a:cubicBezTo>
                  <a:pt x="145" y="108"/>
                  <a:pt x="144" y="111"/>
                  <a:pt x="144" y="114"/>
                </a:cubicBezTo>
                <a:cubicBezTo>
                  <a:pt x="144" y="117"/>
                  <a:pt x="145" y="120"/>
                  <a:pt x="146" y="122"/>
                </a:cubicBezTo>
                <a:cubicBezTo>
                  <a:pt x="126" y="142"/>
                  <a:pt x="126" y="142"/>
                  <a:pt x="126" y="142"/>
                </a:cubicBezTo>
                <a:cubicBezTo>
                  <a:pt x="122" y="140"/>
                  <a:pt x="117" y="138"/>
                  <a:pt x="112" y="138"/>
                </a:cubicBezTo>
                <a:cubicBezTo>
                  <a:pt x="99" y="138"/>
                  <a:pt x="88" y="149"/>
                  <a:pt x="88" y="162"/>
                </a:cubicBezTo>
                <a:cubicBezTo>
                  <a:pt x="52" y="162"/>
                  <a:pt x="52" y="162"/>
                  <a:pt x="52" y="162"/>
                </a:cubicBezTo>
                <a:cubicBezTo>
                  <a:pt x="41" y="162"/>
                  <a:pt x="32" y="171"/>
                  <a:pt x="32" y="182"/>
                </a:cubicBezTo>
                <a:cubicBezTo>
                  <a:pt x="32" y="190"/>
                  <a:pt x="32" y="190"/>
                  <a:pt x="32" y="190"/>
                </a:cubicBezTo>
                <a:cubicBezTo>
                  <a:pt x="32" y="192"/>
                  <a:pt x="34" y="194"/>
                  <a:pt x="36" y="194"/>
                </a:cubicBezTo>
                <a:cubicBezTo>
                  <a:pt x="156" y="194"/>
                  <a:pt x="156" y="194"/>
                  <a:pt x="156" y="194"/>
                </a:cubicBezTo>
                <a:cubicBezTo>
                  <a:pt x="158" y="194"/>
                  <a:pt x="160" y="192"/>
                  <a:pt x="160" y="190"/>
                </a:cubicBezTo>
                <a:cubicBezTo>
                  <a:pt x="160" y="182"/>
                  <a:pt x="160" y="182"/>
                  <a:pt x="160" y="182"/>
                </a:cubicBezTo>
                <a:cubicBezTo>
                  <a:pt x="160" y="171"/>
                  <a:pt x="151" y="162"/>
                  <a:pt x="140" y="162"/>
                </a:cubicBezTo>
                <a:cubicBezTo>
                  <a:pt x="136" y="162"/>
                  <a:pt x="136" y="162"/>
                  <a:pt x="136" y="162"/>
                </a:cubicBezTo>
                <a:cubicBezTo>
                  <a:pt x="136" y="157"/>
                  <a:pt x="134" y="152"/>
                  <a:pt x="132" y="148"/>
                </a:cubicBezTo>
                <a:cubicBezTo>
                  <a:pt x="152" y="128"/>
                  <a:pt x="152" y="128"/>
                  <a:pt x="152" y="128"/>
                </a:cubicBezTo>
                <a:cubicBezTo>
                  <a:pt x="154" y="129"/>
                  <a:pt x="157" y="130"/>
                  <a:pt x="160" y="130"/>
                </a:cubicBezTo>
                <a:close/>
                <a:moveTo>
                  <a:pt x="55" y="48"/>
                </a:moveTo>
                <a:cubicBezTo>
                  <a:pt x="55" y="49"/>
                  <a:pt x="53" y="50"/>
                  <a:pt x="52" y="50"/>
                </a:cubicBezTo>
                <a:cubicBezTo>
                  <a:pt x="51" y="50"/>
                  <a:pt x="50" y="49"/>
                  <a:pt x="50" y="48"/>
                </a:cubicBezTo>
                <a:cubicBezTo>
                  <a:pt x="45" y="43"/>
                  <a:pt x="38" y="41"/>
                  <a:pt x="31" y="42"/>
                </a:cubicBezTo>
                <a:cubicBezTo>
                  <a:pt x="29" y="42"/>
                  <a:pt x="27" y="41"/>
                  <a:pt x="27" y="39"/>
                </a:cubicBezTo>
                <a:cubicBezTo>
                  <a:pt x="26" y="36"/>
                  <a:pt x="28" y="34"/>
                  <a:pt x="30" y="34"/>
                </a:cubicBezTo>
                <a:cubicBezTo>
                  <a:pt x="31" y="34"/>
                  <a:pt x="33" y="34"/>
                  <a:pt x="34" y="34"/>
                </a:cubicBezTo>
                <a:cubicBezTo>
                  <a:pt x="42" y="34"/>
                  <a:pt x="50" y="37"/>
                  <a:pt x="55" y="43"/>
                </a:cubicBezTo>
                <a:cubicBezTo>
                  <a:pt x="57" y="44"/>
                  <a:pt x="57" y="47"/>
                  <a:pt x="55" y="48"/>
                </a:cubicBez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1" name="Freeform 24"/>
          <p:cNvSpPr/>
          <p:nvPr/>
        </p:nvSpPr>
        <p:spPr bwMode="auto">
          <a:xfrm flipH="1">
            <a:off x="10600034" y="3821400"/>
            <a:ext cx="147755" cy="140606"/>
          </a:xfrm>
          <a:custGeom>
            <a:avLst/>
            <a:gdLst>
              <a:gd name="T0" fmla="*/ 4 w 35"/>
              <a:gd name="T1" fmla="*/ 0 h 33"/>
              <a:gd name="T2" fmla="*/ 9 w 35"/>
              <a:gd name="T3" fmla="*/ 26 h 33"/>
              <a:gd name="T4" fmla="*/ 25 w 35"/>
              <a:gd name="T5" fmla="*/ 33 h 33"/>
              <a:gd name="T6" fmla="*/ 35 w 35"/>
              <a:gd name="T7" fmla="*/ 31 h 33"/>
              <a:gd name="T8" fmla="*/ 4 w 35"/>
              <a:gd name="T9" fmla="*/ 0 h 33"/>
            </a:gdLst>
            <a:ahLst/>
            <a:cxnLst>
              <a:cxn ang="0">
                <a:pos x="T0" y="T1"/>
              </a:cxn>
              <a:cxn ang="0">
                <a:pos x="T2" y="T3"/>
              </a:cxn>
              <a:cxn ang="0">
                <a:pos x="T4" y="T5"/>
              </a:cxn>
              <a:cxn ang="0">
                <a:pos x="T6" y="T7"/>
              </a:cxn>
              <a:cxn ang="0">
                <a:pos x="T8" y="T9"/>
              </a:cxn>
            </a:cxnLst>
            <a:rect l="0" t="0" r="r" b="b"/>
            <a:pathLst>
              <a:path w="35" h="33">
                <a:moveTo>
                  <a:pt x="4" y="0"/>
                </a:moveTo>
                <a:cubicBezTo>
                  <a:pt x="0" y="9"/>
                  <a:pt x="2" y="19"/>
                  <a:pt x="9" y="26"/>
                </a:cubicBezTo>
                <a:cubicBezTo>
                  <a:pt x="13" y="31"/>
                  <a:pt x="19" y="33"/>
                  <a:pt x="25" y="33"/>
                </a:cubicBezTo>
                <a:cubicBezTo>
                  <a:pt x="28" y="33"/>
                  <a:pt x="32" y="32"/>
                  <a:pt x="35" y="31"/>
                </a:cubicBezTo>
                <a:lnTo>
                  <a:pt x="4" y="0"/>
                </a:ln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2" name="椭圆 11"/>
          <p:cNvSpPr/>
          <p:nvPr/>
        </p:nvSpPr>
        <p:spPr>
          <a:xfrm flipH="1">
            <a:off x="6415862"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13" name="椭圆 12"/>
          <p:cNvSpPr/>
          <p:nvPr/>
        </p:nvSpPr>
        <p:spPr>
          <a:xfrm flipH="1">
            <a:off x="7927760" y="3030966"/>
            <a:ext cx="648586"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3</a:t>
            </a:r>
            <a:endParaRPr lang="zh-CN" altLang="en-US" sz="2400" dirty="0">
              <a:latin typeface="Arial" panose="020B0604020202020204" pitchFamily="34" charset="0"/>
              <a:ea typeface="Arial" panose="020B0604020202020204" pitchFamily="34" charset="0"/>
            </a:endParaRPr>
          </a:p>
        </p:txBody>
      </p:sp>
      <p:grpSp>
        <p:nvGrpSpPr>
          <p:cNvPr id="14" name="组合 13"/>
          <p:cNvGrpSpPr/>
          <p:nvPr/>
        </p:nvGrpSpPr>
        <p:grpSpPr>
          <a:xfrm flipH="1">
            <a:off x="7002915" y="3554489"/>
            <a:ext cx="641065" cy="815034"/>
            <a:chOff x="3290888" y="533400"/>
            <a:chExt cx="427038" cy="542925"/>
          </a:xfrm>
          <a:solidFill>
            <a:srgbClr val="FFFFFF"/>
          </a:solidFill>
        </p:grpSpPr>
        <p:sp>
          <p:nvSpPr>
            <p:cNvPr id="15" name="Freeform 25"/>
            <p:cNvSpPr/>
            <p:nvPr/>
          </p:nvSpPr>
          <p:spPr bwMode="auto">
            <a:xfrm>
              <a:off x="3290888" y="533400"/>
              <a:ext cx="427038" cy="542925"/>
            </a:xfrm>
            <a:custGeom>
              <a:avLst/>
              <a:gdLst>
                <a:gd name="T0" fmla="*/ 108 w 152"/>
                <a:gd name="T1" fmla="*/ 161 h 193"/>
                <a:gd name="T2" fmla="*/ 68 w 152"/>
                <a:gd name="T3" fmla="*/ 161 h 193"/>
                <a:gd name="T4" fmla="*/ 68 w 152"/>
                <a:gd name="T5" fmla="*/ 145 h 193"/>
                <a:gd name="T6" fmla="*/ 121 w 152"/>
                <a:gd name="T7" fmla="*/ 122 h 193"/>
                <a:gd name="T8" fmla="*/ 130 w 152"/>
                <a:gd name="T9" fmla="*/ 19 h 193"/>
                <a:gd name="T10" fmla="*/ 130 w 152"/>
                <a:gd name="T11" fmla="*/ 18 h 193"/>
                <a:gd name="T12" fmla="*/ 130 w 152"/>
                <a:gd name="T13" fmla="*/ 18 h 193"/>
                <a:gd name="T14" fmla="*/ 128 w 152"/>
                <a:gd name="T15" fmla="*/ 14 h 193"/>
                <a:gd name="T16" fmla="*/ 130 w 152"/>
                <a:gd name="T17" fmla="*/ 10 h 193"/>
                <a:gd name="T18" fmla="*/ 137 w 152"/>
                <a:gd name="T19" fmla="*/ 10 h 193"/>
                <a:gd name="T20" fmla="*/ 143 w 152"/>
                <a:gd name="T21" fmla="*/ 10 h 193"/>
                <a:gd name="T22" fmla="*/ 143 w 152"/>
                <a:gd name="T23" fmla="*/ 5 h 193"/>
                <a:gd name="T24" fmla="*/ 124 w 152"/>
                <a:gd name="T25" fmla="*/ 5 h 193"/>
                <a:gd name="T26" fmla="*/ 120 w 152"/>
                <a:gd name="T27" fmla="*/ 14 h 193"/>
                <a:gd name="T28" fmla="*/ 124 w 152"/>
                <a:gd name="T29" fmla="*/ 23 h 193"/>
                <a:gd name="T30" fmla="*/ 124 w 152"/>
                <a:gd name="T31" fmla="*/ 23 h 193"/>
                <a:gd name="T32" fmla="*/ 115 w 152"/>
                <a:gd name="T33" fmla="*/ 116 h 193"/>
                <a:gd name="T34" fmla="*/ 23 w 152"/>
                <a:gd name="T35" fmla="*/ 124 h 193"/>
                <a:gd name="T36" fmla="*/ 23 w 152"/>
                <a:gd name="T37" fmla="*/ 124 h 193"/>
                <a:gd name="T38" fmla="*/ 4 w 152"/>
                <a:gd name="T39" fmla="*/ 125 h 193"/>
                <a:gd name="T40" fmla="*/ 0 w 152"/>
                <a:gd name="T41" fmla="*/ 134 h 193"/>
                <a:gd name="T42" fmla="*/ 4 w 152"/>
                <a:gd name="T43" fmla="*/ 144 h 193"/>
                <a:gd name="T44" fmla="*/ 7 w 152"/>
                <a:gd name="T45" fmla="*/ 145 h 193"/>
                <a:gd name="T46" fmla="*/ 10 w 152"/>
                <a:gd name="T47" fmla="*/ 144 h 193"/>
                <a:gd name="T48" fmla="*/ 10 w 152"/>
                <a:gd name="T49" fmla="*/ 138 h 193"/>
                <a:gd name="T50" fmla="*/ 8 w 152"/>
                <a:gd name="T51" fmla="*/ 134 h 193"/>
                <a:gd name="T52" fmla="*/ 10 w 152"/>
                <a:gd name="T53" fmla="*/ 130 h 193"/>
                <a:gd name="T54" fmla="*/ 18 w 152"/>
                <a:gd name="T55" fmla="*/ 130 h 193"/>
                <a:gd name="T56" fmla="*/ 18 w 152"/>
                <a:gd name="T57" fmla="*/ 131 h 193"/>
                <a:gd name="T58" fmla="*/ 18 w 152"/>
                <a:gd name="T59" fmla="*/ 131 h 193"/>
                <a:gd name="T60" fmla="*/ 60 w 152"/>
                <a:gd name="T61" fmla="*/ 145 h 193"/>
                <a:gd name="T62" fmla="*/ 60 w 152"/>
                <a:gd name="T63" fmla="*/ 161 h 193"/>
                <a:gd name="T64" fmla="*/ 20 w 152"/>
                <a:gd name="T65" fmla="*/ 161 h 193"/>
                <a:gd name="T66" fmla="*/ 0 w 152"/>
                <a:gd name="T67" fmla="*/ 181 h 193"/>
                <a:gd name="T68" fmla="*/ 0 w 152"/>
                <a:gd name="T69" fmla="*/ 189 h 193"/>
                <a:gd name="T70" fmla="*/ 4 w 152"/>
                <a:gd name="T71" fmla="*/ 193 h 193"/>
                <a:gd name="T72" fmla="*/ 124 w 152"/>
                <a:gd name="T73" fmla="*/ 193 h 193"/>
                <a:gd name="T74" fmla="*/ 128 w 152"/>
                <a:gd name="T75" fmla="*/ 189 h 193"/>
                <a:gd name="T76" fmla="*/ 128 w 152"/>
                <a:gd name="T77" fmla="*/ 181 h 193"/>
                <a:gd name="T78" fmla="*/ 108 w 152"/>
                <a:gd name="T79" fmla="*/ 16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93">
                  <a:moveTo>
                    <a:pt x="108" y="161"/>
                  </a:moveTo>
                  <a:cubicBezTo>
                    <a:pt x="68" y="161"/>
                    <a:pt x="68" y="161"/>
                    <a:pt x="68" y="161"/>
                  </a:cubicBezTo>
                  <a:cubicBezTo>
                    <a:pt x="68" y="145"/>
                    <a:pt x="68" y="145"/>
                    <a:pt x="68" y="145"/>
                  </a:cubicBezTo>
                  <a:cubicBezTo>
                    <a:pt x="88" y="144"/>
                    <a:pt x="107" y="136"/>
                    <a:pt x="121" y="122"/>
                  </a:cubicBezTo>
                  <a:cubicBezTo>
                    <a:pt x="148" y="94"/>
                    <a:pt x="152" y="50"/>
                    <a:pt x="130" y="19"/>
                  </a:cubicBezTo>
                  <a:cubicBezTo>
                    <a:pt x="130" y="18"/>
                    <a:pt x="130" y="18"/>
                    <a:pt x="130" y="18"/>
                  </a:cubicBezTo>
                  <a:cubicBezTo>
                    <a:pt x="130" y="18"/>
                    <a:pt x="130" y="18"/>
                    <a:pt x="130" y="18"/>
                  </a:cubicBezTo>
                  <a:cubicBezTo>
                    <a:pt x="129" y="17"/>
                    <a:pt x="128" y="16"/>
                    <a:pt x="128" y="14"/>
                  </a:cubicBezTo>
                  <a:cubicBezTo>
                    <a:pt x="128" y="13"/>
                    <a:pt x="129" y="11"/>
                    <a:pt x="130" y="10"/>
                  </a:cubicBezTo>
                  <a:cubicBezTo>
                    <a:pt x="132" y="8"/>
                    <a:pt x="135" y="8"/>
                    <a:pt x="137" y="10"/>
                  </a:cubicBezTo>
                  <a:cubicBezTo>
                    <a:pt x="139" y="12"/>
                    <a:pt x="141" y="12"/>
                    <a:pt x="143" y="10"/>
                  </a:cubicBezTo>
                  <a:cubicBezTo>
                    <a:pt x="144" y="9"/>
                    <a:pt x="144" y="6"/>
                    <a:pt x="143" y="5"/>
                  </a:cubicBezTo>
                  <a:cubicBezTo>
                    <a:pt x="138" y="0"/>
                    <a:pt x="129" y="0"/>
                    <a:pt x="124" y="5"/>
                  </a:cubicBezTo>
                  <a:cubicBezTo>
                    <a:pt x="121" y="7"/>
                    <a:pt x="120" y="11"/>
                    <a:pt x="120" y="14"/>
                  </a:cubicBezTo>
                  <a:cubicBezTo>
                    <a:pt x="120" y="18"/>
                    <a:pt x="121" y="21"/>
                    <a:pt x="124" y="23"/>
                  </a:cubicBezTo>
                  <a:cubicBezTo>
                    <a:pt x="124" y="23"/>
                    <a:pt x="124" y="23"/>
                    <a:pt x="124" y="23"/>
                  </a:cubicBezTo>
                  <a:cubicBezTo>
                    <a:pt x="143" y="52"/>
                    <a:pt x="140" y="92"/>
                    <a:pt x="115" y="116"/>
                  </a:cubicBezTo>
                  <a:cubicBezTo>
                    <a:pt x="91" y="140"/>
                    <a:pt x="51" y="144"/>
                    <a:pt x="23" y="124"/>
                  </a:cubicBezTo>
                  <a:cubicBezTo>
                    <a:pt x="23" y="124"/>
                    <a:pt x="23" y="124"/>
                    <a:pt x="23" y="124"/>
                  </a:cubicBezTo>
                  <a:cubicBezTo>
                    <a:pt x="17" y="120"/>
                    <a:pt x="9" y="120"/>
                    <a:pt x="4" y="125"/>
                  </a:cubicBezTo>
                  <a:cubicBezTo>
                    <a:pt x="2" y="127"/>
                    <a:pt x="0" y="131"/>
                    <a:pt x="0" y="134"/>
                  </a:cubicBezTo>
                  <a:cubicBezTo>
                    <a:pt x="0" y="138"/>
                    <a:pt x="2" y="141"/>
                    <a:pt x="4" y="144"/>
                  </a:cubicBezTo>
                  <a:cubicBezTo>
                    <a:pt x="5" y="144"/>
                    <a:pt x="6" y="145"/>
                    <a:pt x="7" y="145"/>
                  </a:cubicBezTo>
                  <a:cubicBezTo>
                    <a:pt x="8" y="145"/>
                    <a:pt x="9" y="144"/>
                    <a:pt x="10" y="144"/>
                  </a:cubicBezTo>
                  <a:cubicBezTo>
                    <a:pt x="11" y="142"/>
                    <a:pt x="11" y="140"/>
                    <a:pt x="10" y="138"/>
                  </a:cubicBezTo>
                  <a:cubicBezTo>
                    <a:pt x="9" y="137"/>
                    <a:pt x="8" y="136"/>
                    <a:pt x="8" y="134"/>
                  </a:cubicBezTo>
                  <a:cubicBezTo>
                    <a:pt x="8" y="133"/>
                    <a:pt x="9" y="131"/>
                    <a:pt x="10" y="130"/>
                  </a:cubicBezTo>
                  <a:cubicBezTo>
                    <a:pt x="12" y="128"/>
                    <a:pt x="15" y="128"/>
                    <a:pt x="18" y="130"/>
                  </a:cubicBezTo>
                  <a:cubicBezTo>
                    <a:pt x="18" y="131"/>
                    <a:pt x="18" y="131"/>
                    <a:pt x="18" y="131"/>
                  </a:cubicBezTo>
                  <a:cubicBezTo>
                    <a:pt x="18" y="131"/>
                    <a:pt x="18" y="131"/>
                    <a:pt x="18" y="131"/>
                  </a:cubicBezTo>
                  <a:cubicBezTo>
                    <a:pt x="31" y="140"/>
                    <a:pt x="45" y="144"/>
                    <a:pt x="60" y="145"/>
                  </a:cubicBezTo>
                  <a:cubicBezTo>
                    <a:pt x="60" y="161"/>
                    <a:pt x="60" y="161"/>
                    <a:pt x="60" y="161"/>
                  </a:cubicBezTo>
                  <a:cubicBezTo>
                    <a:pt x="20" y="161"/>
                    <a:pt x="20" y="161"/>
                    <a:pt x="20" y="161"/>
                  </a:cubicBezTo>
                  <a:cubicBezTo>
                    <a:pt x="9" y="161"/>
                    <a:pt x="0" y="170"/>
                    <a:pt x="0" y="181"/>
                  </a:cubicBezTo>
                  <a:cubicBezTo>
                    <a:pt x="0" y="189"/>
                    <a:pt x="0" y="189"/>
                    <a:pt x="0" y="189"/>
                  </a:cubicBezTo>
                  <a:cubicBezTo>
                    <a:pt x="0" y="191"/>
                    <a:pt x="2" y="193"/>
                    <a:pt x="4" y="193"/>
                  </a:cubicBezTo>
                  <a:cubicBezTo>
                    <a:pt x="124" y="193"/>
                    <a:pt x="124" y="193"/>
                    <a:pt x="124" y="193"/>
                  </a:cubicBezTo>
                  <a:cubicBezTo>
                    <a:pt x="127" y="193"/>
                    <a:pt x="128" y="191"/>
                    <a:pt x="128" y="189"/>
                  </a:cubicBezTo>
                  <a:cubicBezTo>
                    <a:pt x="128" y="181"/>
                    <a:pt x="128" y="181"/>
                    <a:pt x="128" y="181"/>
                  </a:cubicBezTo>
                  <a:cubicBezTo>
                    <a:pt x="128" y="170"/>
                    <a:pt x="119" y="161"/>
                    <a:pt x="108"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6" name="Freeform 26"/>
            <p:cNvSpPr>
              <a:spLocks noEditPoints="1"/>
            </p:cNvSpPr>
            <p:nvPr/>
          </p:nvSpPr>
          <p:spPr bwMode="auto">
            <a:xfrm>
              <a:off x="3290888" y="536575"/>
              <a:ext cx="358775" cy="357188"/>
            </a:xfrm>
            <a:custGeom>
              <a:avLst/>
              <a:gdLst>
                <a:gd name="T0" fmla="*/ 64 w 128"/>
                <a:gd name="T1" fmla="*/ 127 h 127"/>
                <a:gd name="T2" fmla="*/ 128 w 128"/>
                <a:gd name="T3" fmla="*/ 64 h 127"/>
                <a:gd name="T4" fmla="*/ 64 w 128"/>
                <a:gd name="T5" fmla="*/ 0 h 127"/>
                <a:gd name="T6" fmla="*/ 0 w 128"/>
                <a:gd name="T7" fmla="*/ 64 h 127"/>
                <a:gd name="T8" fmla="*/ 64 w 128"/>
                <a:gd name="T9" fmla="*/ 127 h 127"/>
                <a:gd name="T10" fmla="*/ 64 w 128"/>
                <a:gd name="T11" fmla="*/ 24 h 127"/>
                <a:gd name="T12" fmla="*/ 68 w 128"/>
                <a:gd name="T13" fmla="*/ 28 h 127"/>
                <a:gd name="T14" fmla="*/ 64 w 128"/>
                <a:gd name="T15" fmla="*/ 32 h 127"/>
                <a:gd name="T16" fmla="*/ 28 w 128"/>
                <a:gd name="T17" fmla="*/ 68 h 127"/>
                <a:gd name="T18" fmla="*/ 24 w 128"/>
                <a:gd name="T19" fmla="*/ 72 h 127"/>
                <a:gd name="T20" fmla="*/ 20 w 128"/>
                <a:gd name="T21" fmla="*/ 68 h 127"/>
                <a:gd name="T22" fmla="*/ 64 w 128"/>
                <a:gd name="T23" fmla="*/ 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7">
                  <a:moveTo>
                    <a:pt x="64" y="127"/>
                  </a:moveTo>
                  <a:cubicBezTo>
                    <a:pt x="99" y="127"/>
                    <a:pt x="128" y="99"/>
                    <a:pt x="128" y="64"/>
                  </a:cubicBezTo>
                  <a:cubicBezTo>
                    <a:pt x="128" y="29"/>
                    <a:pt x="99" y="0"/>
                    <a:pt x="64" y="0"/>
                  </a:cubicBezTo>
                  <a:cubicBezTo>
                    <a:pt x="29" y="0"/>
                    <a:pt x="0" y="29"/>
                    <a:pt x="0" y="64"/>
                  </a:cubicBezTo>
                  <a:cubicBezTo>
                    <a:pt x="0" y="99"/>
                    <a:pt x="29" y="127"/>
                    <a:pt x="64" y="127"/>
                  </a:cubicBezTo>
                  <a:close/>
                  <a:moveTo>
                    <a:pt x="64" y="24"/>
                  </a:moveTo>
                  <a:cubicBezTo>
                    <a:pt x="66" y="24"/>
                    <a:pt x="68" y="26"/>
                    <a:pt x="68" y="28"/>
                  </a:cubicBezTo>
                  <a:cubicBezTo>
                    <a:pt x="68" y="30"/>
                    <a:pt x="66" y="32"/>
                    <a:pt x="64" y="32"/>
                  </a:cubicBezTo>
                  <a:cubicBezTo>
                    <a:pt x="44" y="32"/>
                    <a:pt x="28" y="48"/>
                    <a:pt x="28" y="68"/>
                  </a:cubicBezTo>
                  <a:cubicBezTo>
                    <a:pt x="28" y="70"/>
                    <a:pt x="27" y="72"/>
                    <a:pt x="24" y="72"/>
                  </a:cubicBezTo>
                  <a:cubicBezTo>
                    <a:pt x="22" y="72"/>
                    <a:pt x="20" y="70"/>
                    <a:pt x="20" y="68"/>
                  </a:cubicBezTo>
                  <a:cubicBezTo>
                    <a:pt x="20" y="44"/>
                    <a:pt x="40" y="24"/>
                    <a:pt x="6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grpSp>
      <p:sp>
        <p:nvSpPr>
          <p:cNvPr id="17" name="椭圆 16"/>
          <p:cNvSpPr/>
          <p:nvPr/>
        </p:nvSpPr>
        <p:spPr>
          <a:xfrm flipH="1">
            <a:off x="3724974"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18" name="椭圆 17"/>
          <p:cNvSpPr/>
          <p:nvPr/>
        </p:nvSpPr>
        <p:spPr>
          <a:xfrm flipH="1">
            <a:off x="5236871"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2</a:t>
            </a:r>
            <a:endParaRPr lang="zh-CN" altLang="en-US" sz="2400" dirty="0">
              <a:latin typeface="Arial" panose="020B0604020202020204" pitchFamily="34" charset="0"/>
              <a:ea typeface="Arial" panose="020B0604020202020204" pitchFamily="34" charset="0"/>
            </a:endParaRPr>
          </a:p>
        </p:txBody>
      </p:sp>
      <p:sp>
        <p:nvSpPr>
          <p:cNvPr id="19" name="Freeform 97"/>
          <p:cNvSpPr/>
          <p:nvPr/>
        </p:nvSpPr>
        <p:spPr bwMode="auto">
          <a:xfrm flipH="1">
            <a:off x="4177834" y="3591536"/>
            <a:ext cx="953219" cy="793882"/>
          </a:xfrm>
          <a:custGeom>
            <a:avLst/>
            <a:gdLst>
              <a:gd name="T0" fmla="*/ 188 w 192"/>
              <a:gd name="T1" fmla="*/ 80 h 160"/>
              <a:gd name="T2" fmla="*/ 164 w 192"/>
              <a:gd name="T3" fmla="*/ 80 h 160"/>
              <a:gd name="T4" fmla="*/ 161 w 192"/>
              <a:gd name="T5" fmla="*/ 82 h 160"/>
              <a:gd name="T6" fmla="*/ 157 w 192"/>
              <a:gd name="T7" fmla="*/ 88 h 160"/>
              <a:gd name="T8" fmla="*/ 152 w 192"/>
              <a:gd name="T9" fmla="*/ 67 h 160"/>
              <a:gd name="T10" fmla="*/ 148 w 192"/>
              <a:gd name="T11" fmla="*/ 64 h 160"/>
              <a:gd name="T12" fmla="*/ 144 w 192"/>
              <a:gd name="T13" fmla="*/ 67 h 160"/>
              <a:gd name="T14" fmla="*/ 134 w 192"/>
              <a:gd name="T15" fmla="*/ 98 h 160"/>
              <a:gd name="T16" fmla="*/ 128 w 192"/>
              <a:gd name="T17" fmla="*/ 51 h 160"/>
              <a:gd name="T18" fmla="*/ 124 w 192"/>
              <a:gd name="T19" fmla="*/ 48 h 160"/>
              <a:gd name="T20" fmla="*/ 120 w 192"/>
              <a:gd name="T21" fmla="*/ 51 h 160"/>
              <a:gd name="T22" fmla="*/ 103 w 192"/>
              <a:gd name="T23" fmla="*/ 127 h 160"/>
              <a:gd name="T24" fmla="*/ 96 w 192"/>
              <a:gd name="T25" fmla="*/ 4 h 160"/>
              <a:gd name="T26" fmla="*/ 92 w 192"/>
              <a:gd name="T27" fmla="*/ 0 h 160"/>
              <a:gd name="T28" fmla="*/ 88 w 192"/>
              <a:gd name="T29" fmla="*/ 3 h 160"/>
              <a:gd name="T30" fmla="*/ 69 w 192"/>
              <a:gd name="T31" fmla="*/ 85 h 160"/>
              <a:gd name="T32" fmla="*/ 64 w 192"/>
              <a:gd name="T33" fmla="*/ 43 h 160"/>
              <a:gd name="T34" fmla="*/ 61 w 192"/>
              <a:gd name="T35" fmla="*/ 40 h 160"/>
              <a:gd name="T36" fmla="*/ 56 w 192"/>
              <a:gd name="T37" fmla="*/ 43 h 160"/>
              <a:gd name="T38" fmla="*/ 45 w 192"/>
              <a:gd name="T39" fmla="*/ 78 h 160"/>
              <a:gd name="T40" fmla="*/ 40 w 192"/>
              <a:gd name="T41" fmla="*/ 59 h 160"/>
              <a:gd name="T42" fmla="*/ 37 w 192"/>
              <a:gd name="T43" fmla="*/ 56 h 160"/>
              <a:gd name="T44" fmla="*/ 33 w 192"/>
              <a:gd name="T45" fmla="*/ 58 h 160"/>
              <a:gd name="T46" fmla="*/ 26 w 192"/>
              <a:gd name="T47" fmla="*/ 72 h 160"/>
              <a:gd name="T48" fmla="*/ 4 w 192"/>
              <a:gd name="T49" fmla="*/ 72 h 160"/>
              <a:gd name="T50" fmla="*/ 0 w 192"/>
              <a:gd name="T51" fmla="*/ 76 h 160"/>
              <a:gd name="T52" fmla="*/ 4 w 192"/>
              <a:gd name="T53" fmla="*/ 80 h 160"/>
              <a:gd name="T54" fmla="*/ 28 w 192"/>
              <a:gd name="T55" fmla="*/ 80 h 160"/>
              <a:gd name="T56" fmla="*/ 32 w 192"/>
              <a:gd name="T57" fmla="*/ 78 h 160"/>
              <a:gd name="T58" fmla="*/ 35 w 192"/>
              <a:gd name="T59" fmla="*/ 71 h 160"/>
              <a:gd name="T60" fmla="*/ 40 w 192"/>
              <a:gd name="T61" fmla="*/ 93 h 160"/>
              <a:gd name="T62" fmla="*/ 44 w 192"/>
              <a:gd name="T63" fmla="*/ 96 h 160"/>
              <a:gd name="T64" fmla="*/ 48 w 192"/>
              <a:gd name="T65" fmla="*/ 93 h 160"/>
              <a:gd name="T66" fmla="*/ 58 w 192"/>
              <a:gd name="T67" fmla="*/ 62 h 160"/>
              <a:gd name="T68" fmla="*/ 64 w 192"/>
              <a:gd name="T69" fmla="*/ 108 h 160"/>
              <a:gd name="T70" fmla="*/ 68 w 192"/>
              <a:gd name="T71" fmla="*/ 112 h 160"/>
              <a:gd name="T72" fmla="*/ 72 w 192"/>
              <a:gd name="T73" fmla="*/ 109 h 160"/>
              <a:gd name="T74" fmla="*/ 90 w 192"/>
              <a:gd name="T75" fmla="*/ 32 h 160"/>
              <a:gd name="T76" fmla="*/ 96 w 192"/>
              <a:gd name="T77" fmla="*/ 156 h 160"/>
              <a:gd name="T78" fmla="*/ 100 w 192"/>
              <a:gd name="T79" fmla="*/ 160 h 160"/>
              <a:gd name="T80" fmla="*/ 100 w 192"/>
              <a:gd name="T81" fmla="*/ 160 h 160"/>
              <a:gd name="T82" fmla="*/ 104 w 192"/>
              <a:gd name="T83" fmla="*/ 157 h 160"/>
              <a:gd name="T84" fmla="*/ 123 w 192"/>
              <a:gd name="T85" fmla="*/ 75 h 160"/>
              <a:gd name="T86" fmla="*/ 128 w 192"/>
              <a:gd name="T87" fmla="*/ 116 h 160"/>
              <a:gd name="T88" fmla="*/ 132 w 192"/>
              <a:gd name="T89" fmla="*/ 120 h 160"/>
              <a:gd name="T90" fmla="*/ 136 w 192"/>
              <a:gd name="T91" fmla="*/ 117 h 160"/>
              <a:gd name="T92" fmla="*/ 148 w 192"/>
              <a:gd name="T93" fmla="*/ 82 h 160"/>
              <a:gd name="T94" fmla="*/ 152 w 192"/>
              <a:gd name="T95" fmla="*/ 101 h 160"/>
              <a:gd name="T96" fmla="*/ 156 w 192"/>
              <a:gd name="T97" fmla="*/ 104 h 160"/>
              <a:gd name="T98" fmla="*/ 160 w 192"/>
              <a:gd name="T99" fmla="*/ 102 h 160"/>
              <a:gd name="T100" fmla="*/ 167 w 192"/>
              <a:gd name="T101" fmla="*/ 88 h 160"/>
              <a:gd name="T102" fmla="*/ 188 w 192"/>
              <a:gd name="T103" fmla="*/ 88 h 160"/>
              <a:gd name="T104" fmla="*/ 192 w 192"/>
              <a:gd name="T105" fmla="*/ 84 h 160"/>
              <a:gd name="T106" fmla="*/ 188 w 192"/>
              <a:gd name="T107"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60">
                <a:moveTo>
                  <a:pt x="188" y="80"/>
                </a:moveTo>
                <a:cubicBezTo>
                  <a:pt x="164" y="80"/>
                  <a:pt x="164" y="80"/>
                  <a:pt x="164" y="80"/>
                </a:cubicBezTo>
                <a:cubicBezTo>
                  <a:pt x="163" y="80"/>
                  <a:pt x="161" y="81"/>
                  <a:pt x="161" y="82"/>
                </a:cubicBezTo>
                <a:cubicBezTo>
                  <a:pt x="157" y="88"/>
                  <a:pt x="157" y="88"/>
                  <a:pt x="157" y="88"/>
                </a:cubicBezTo>
                <a:cubicBezTo>
                  <a:pt x="152" y="67"/>
                  <a:pt x="152" y="67"/>
                  <a:pt x="152" y="67"/>
                </a:cubicBezTo>
                <a:cubicBezTo>
                  <a:pt x="152" y="65"/>
                  <a:pt x="150" y="64"/>
                  <a:pt x="148" y="64"/>
                </a:cubicBezTo>
                <a:cubicBezTo>
                  <a:pt x="147" y="64"/>
                  <a:pt x="145" y="65"/>
                  <a:pt x="144" y="67"/>
                </a:cubicBezTo>
                <a:cubicBezTo>
                  <a:pt x="134" y="98"/>
                  <a:pt x="134" y="98"/>
                  <a:pt x="134" y="98"/>
                </a:cubicBezTo>
                <a:cubicBezTo>
                  <a:pt x="128" y="51"/>
                  <a:pt x="128" y="51"/>
                  <a:pt x="128" y="51"/>
                </a:cubicBezTo>
                <a:cubicBezTo>
                  <a:pt x="128" y="49"/>
                  <a:pt x="126" y="48"/>
                  <a:pt x="124" y="48"/>
                </a:cubicBezTo>
                <a:cubicBezTo>
                  <a:pt x="123" y="48"/>
                  <a:pt x="121" y="49"/>
                  <a:pt x="120" y="51"/>
                </a:cubicBezTo>
                <a:cubicBezTo>
                  <a:pt x="103" y="127"/>
                  <a:pt x="103" y="127"/>
                  <a:pt x="103" y="127"/>
                </a:cubicBezTo>
                <a:cubicBezTo>
                  <a:pt x="96" y="4"/>
                  <a:pt x="96" y="4"/>
                  <a:pt x="96" y="4"/>
                </a:cubicBezTo>
                <a:cubicBezTo>
                  <a:pt x="96" y="2"/>
                  <a:pt x="94" y="0"/>
                  <a:pt x="92" y="0"/>
                </a:cubicBezTo>
                <a:cubicBezTo>
                  <a:pt x="91" y="0"/>
                  <a:pt x="89" y="1"/>
                  <a:pt x="88" y="3"/>
                </a:cubicBezTo>
                <a:cubicBezTo>
                  <a:pt x="69" y="85"/>
                  <a:pt x="69" y="85"/>
                  <a:pt x="69" y="85"/>
                </a:cubicBezTo>
                <a:cubicBezTo>
                  <a:pt x="64" y="43"/>
                  <a:pt x="64" y="43"/>
                  <a:pt x="64" y="43"/>
                </a:cubicBezTo>
                <a:cubicBezTo>
                  <a:pt x="64" y="42"/>
                  <a:pt x="62" y="40"/>
                  <a:pt x="61" y="40"/>
                </a:cubicBezTo>
                <a:cubicBezTo>
                  <a:pt x="59" y="40"/>
                  <a:pt x="57" y="41"/>
                  <a:pt x="56" y="43"/>
                </a:cubicBezTo>
                <a:cubicBezTo>
                  <a:pt x="45" y="78"/>
                  <a:pt x="45" y="78"/>
                  <a:pt x="45" y="78"/>
                </a:cubicBezTo>
                <a:cubicBezTo>
                  <a:pt x="40" y="59"/>
                  <a:pt x="40" y="59"/>
                  <a:pt x="40" y="59"/>
                </a:cubicBezTo>
                <a:cubicBezTo>
                  <a:pt x="40" y="57"/>
                  <a:pt x="38" y="56"/>
                  <a:pt x="37" y="56"/>
                </a:cubicBezTo>
                <a:cubicBezTo>
                  <a:pt x="35" y="56"/>
                  <a:pt x="33" y="57"/>
                  <a:pt x="33" y="58"/>
                </a:cubicBezTo>
                <a:cubicBezTo>
                  <a:pt x="26" y="72"/>
                  <a:pt x="26" y="72"/>
                  <a:pt x="26" y="72"/>
                </a:cubicBezTo>
                <a:cubicBezTo>
                  <a:pt x="4" y="72"/>
                  <a:pt x="4" y="72"/>
                  <a:pt x="4" y="72"/>
                </a:cubicBezTo>
                <a:cubicBezTo>
                  <a:pt x="2" y="72"/>
                  <a:pt x="0" y="74"/>
                  <a:pt x="0" y="76"/>
                </a:cubicBezTo>
                <a:cubicBezTo>
                  <a:pt x="0" y="78"/>
                  <a:pt x="2" y="80"/>
                  <a:pt x="4" y="80"/>
                </a:cubicBezTo>
                <a:cubicBezTo>
                  <a:pt x="28" y="80"/>
                  <a:pt x="28" y="80"/>
                  <a:pt x="28" y="80"/>
                </a:cubicBezTo>
                <a:cubicBezTo>
                  <a:pt x="30" y="80"/>
                  <a:pt x="31" y="79"/>
                  <a:pt x="32" y="78"/>
                </a:cubicBezTo>
                <a:cubicBezTo>
                  <a:pt x="35" y="71"/>
                  <a:pt x="35" y="71"/>
                  <a:pt x="35" y="71"/>
                </a:cubicBezTo>
                <a:cubicBezTo>
                  <a:pt x="40" y="93"/>
                  <a:pt x="40" y="93"/>
                  <a:pt x="40" y="93"/>
                </a:cubicBezTo>
                <a:cubicBezTo>
                  <a:pt x="41" y="95"/>
                  <a:pt x="42" y="96"/>
                  <a:pt x="44" y="96"/>
                </a:cubicBezTo>
                <a:cubicBezTo>
                  <a:pt x="46" y="96"/>
                  <a:pt x="47" y="95"/>
                  <a:pt x="48" y="93"/>
                </a:cubicBezTo>
                <a:cubicBezTo>
                  <a:pt x="58" y="62"/>
                  <a:pt x="58" y="62"/>
                  <a:pt x="58" y="62"/>
                </a:cubicBezTo>
                <a:cubicBezTo>
                  <a:pt x="64" y="108"/>
                  <a:pt x="64" y="108"/>
                  <a:pt x="64" y="108"/>
                </a:cubicBezTo>
                <a:cubicBezTo>
                  <a:pt x="64" y="110"/>
                  <a:pt x="66" y="112"/>
                  <a:pt x="68" y="112"/>
                </a:cubicBezTo>
                <a:cubicBezTo>
                  <a:pt x="70" y="112"/>
                  <a:pt x="72" y="111"/>
                  <a:pt x="72" y="109"/>
                </a:cubicBezTo>
                <a:cubicBezTo>
                  <a:pt x="90" y="32"/>
                  <a:pt x="90" y="32"/>
                  <a:pt x="90" y="32"/>
                </a:cubicBezTo>
                <a:cubicBezTo>
                  <a:pt x="96" y="156"/>
                  <a:pt x="96" y="156"/>
                  <a:pt x="96" y="156"/>
                </a:cubicBezTo>
                <a:cubicBezTo>
                  <a:pt x="96" y="158"/>
                  <a:pt x="98" y="160"/>
                  <a:pt x="100" y="160"/>
                </a:cubicBezTo>
                <a:cubicBezTo>
                  <a:pt x="100" y="160"/>
                  <a:pt x="100" y="160"/>
                  <a:pt x="100" y="160"/>
                </a:cubicBezTo>
                <a:cubicBezTo>
                  <a:pt x="102" y="160"/>
                  <a:pt x="104" y="159"/>
                  <a:pt x="104" y="157"/>
                </a:cubicBezTo>
                <a:cubicBezTo>
                  <a:pt x="123" y="75"/>
                  <a:pt x="123" y="75"/>
                  <a:pt x="123" y="75"/>
                </a:cubicBezTo>
                <a:cubicBezTo>
                  <a:pt x="128" y="116"/>
                  <a:pt x="128" y="116"/>
                  <a:pt x="128" y="116"/>
                </a:cubicBezTo>
                <a:cubicBezTo>
                  <a:pt x="128" y="118"/>
                  <a:pt x="130" y="120"/>
                  <a:pt x="132" y="120"/>
                </a:cubicBezTo>
                <a:cubicBezTo>
                  <a:pt x="134" y="120"/>
                  <a:pt x="135" y="119"/>
                  <a:pt x="136" y="117"/>
                </a:cubicBezTo>
                <a:cubicBezTo>
                  <a:pt x="148" y="82"/>
                  <a:pt x="148" y="82"/>
                  <a:pt x="148" y="82"/>
                </a:cubicBezTo>
                <a:cubicBezTo>
                  <a:pt x="152" y="101"/>
                  <a:pt x="152" y="101"/>
                  <a:pt x="152" y="101"/>
                </a:cubicBezTo>
                <a:cubicBezTo>
                  <a:pt x="153" y="102"/>
                  <a:pt x="154" y="104"/>
                  <a:pt x="156" y="104"/>
                </a:cubicBezTo>
                <a:cubicBezTo>
                  <a:pt x="157" y="104"/>
                  <a:pt x="159" y="103"/>
                  <a:pt x="160" y="102"/>
                </a:cubicBezTo>
                <a:cubicBezTo>
                  <a:pt x="167" y="88"/>
                  <a:pt x="167" y="88"/>
                  <a:pt x="167" y="88"/>
                </a:cubicBezTo>
                <a:cubicBezTo>
                  <a:pt x="188" y="88"/>
                  <a:pt x="188" y="88"/>
                  <a:pt x="188" y="88"/>
                </a:cubicBezTo>
                <a:cubicBezTo>
                  <a:pt x="190" y="88"/>
                  <a:pt x="192" y="86"/>
                  <a:pt x="192" y="84"/>
                </a:cubicBezTo>
                <a:cubicBezTo>
                  <a:pt x="192" y="82"/>
                  <a:pt x="190" y="80"/>
                  <a:pt x="188" y="80"/>
                </a:cubicBez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20" name="椭圆 19"/>
          <p:cNvSpPr/>
          <p:nvPr/>
        </p:nvSpPr>
        <p:spPr>
          <a:xfrm flipH="1">
            <a:off x="1064180"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21" name="椭圆 20"/>
          <p:cNvSpPr/>
          <p:nvPr/>
        </p:nvSpPr>
        <p:spPr>
          <a:xfrm flipH="1">
            <a:off x="2576077"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1</a:t>
            </a:r>
            <a:endParaRPr lang="zh-CN" altLang="en-US" sz="2400" dirty="0">
              <a:latin typeface="Arial" panose="020B0604020202020204" pitchFamily="34" charset="0"/>
              <a:ea typeface="Arial" panose="020B0604020202020204" pitchFamily="34" charset="0"/>
            </a:endParaRPr>
          </a:p>
        </p:txBody>
      </p:sp>
      <p:sp>
        <p:nvSpPr>
          <p:cNvPr id="22" name="Freeform 154"/>
          <p:cNvSpPr>
            <a:spLocks noEditPoints="1"/>
          </p:cNvSpPr>
          <p:nvPr/>
        </p:nvSpPr>
        <p:spPr bwMode="auto">
          <a:xfrm flipH="1">
            <a:off x="1643224" y="3587815"/>
            <a:ext cx="761186" cy="780606"/>
          </a:xfrm>
          <a:custGeom>
            <a:avLst/>
            <a:gdLst>
              <a:gd name="T0" fmla="*/ 80 w 91"/>
              <a:gd name="T1" fmla="*/ 44 h 93"/>
              <a:gd name="T2" fmla="*/ 87 w 91"/>
              <a:gd name="T3" fmla="*/ 37 h 93"/>
              <a:gd name="T4" fmla="*/ 87 w 91"/>
              <a:gd name="T5" fmla="*/ 23 h 93"/>
              <a:gd name="T6" fmla="*/ 68 w 91"/>
              <a:gd name="T7" fmla="*/ 4 h 93"/>
              <a:gd name="T8" fmla="*/ 54 w 91"/>
              <a:gd name="T9" fmla="*/ 4 h 93"/>
              <a:gd name="T10" fmla="*/ 47 w 91"/>
              <a:gd name="T11" fmla="*/ 11 h 93"/>
              <a:gd name="T12" fmla="*/ 80 w 91"/>
              <a:gd name="T13" fmla="*/ 44 h 93"/>
              <a:gd name="T14" fmla="*/ 52 w 91"/>
              <a:gd name="T15" fmla="*/ 23 h 93"/>
              <a:gd name="T16" fmla="*/ 68 w 91"/>
              <a:gd name="T17" fmla="*/ 39 h 93"/>
              <a:gd name="T18" fmla="*/ 77 w 91"/>
              <a:gd name="T19" fmla="*/ 48 h 93"/>
              <a:gd name="T20" fmla="*/ 43 w 91"/>
              <a:gd name="T21" fmla="*/ 81 h 93"/>
              <a:gd name="T22" fmla="*/ 34 w 91"/>
              <a:gd name="T23" fmla="*/ 73 h 93"/>
              <a:gd name="T24" fmla="*/ 19 w 91"/>
              <a:gd name="T25" fmla="*/ 59 h 93"/>
              <a:gd name="T26" fmla="*/ 41 w 91"/>
              <a:gd name="T27" fmla="*/ 37 h 93"/>
              <a:gd name="T28" fmla="*/ 39 w 91"/>
              <a:gd name="T29" fmla="*/ 34 h 93"/>
              <a:gd name="T30" fmla="*/ 16 w 91"/>
              <a:gd name="T31" fmla="*/ 57 h 93"/>
              <a:gd name="T32" fmla="*/ 10 w 91"/>
              <a:gd name="T33" fmla="*/ 48 h 93"/>
              <a:gd name="T34" fmla="*/ 43 w 91"/>
              <a:gd name="T35" fmla="*/ 14 h 93"/>
              <a:gd name="T36" fmla="*/ 52 w 91"/>
              <a:gd name="T37" fmla="*/ 23 h 93"/>
              <a:gd name="T38" fmla="*/ 4 w 91"/>
              <a:gd name="T39" fmla="*/ 69 h 93"/>
              <a:gd name="T40" fmla="*/ 0 w 91"/>
              <a:gd name="T41" fmla="*/ 86 h 93"/>
              <a:gd name="T42" fmla="*/ 6 w 91"/>
              <a:gd name="T43" fmla="*/ 93 h 93"/>
              <a:gd name="T44" fmla="*/ 24 w 91"/>
              <a:gd name="T45" fmla="*/ 89 h 93"/>
              <a:gd name="T46" fmla="*/ 4 w 91"/>
              <a:gd name="T47" fmla="*/ 6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0" y="44"/>
                </a:moveTo>
                <a:cubicBezTo>
                  <a:pt x="87" y="37"/>
                  <a:pt x="87" y="37"/>
                  <a:pt x="87" y="37"/>
                </a:cubicBezTo>
                <a:cubicBezTo>
                  <a:pt x="91" y="33"/>
                  <a:pt x="91" y="27"/>
                  <a:pt x="87" y="23"/>
                </a:cubicBezTo>
                <a:cubicBezTo>
                  <a:pt x="68" y="4"/>
                  <a:pt x="68" y="4"/>
                  <a:pt x="68" y="4"/>
                </a:cubicBezTo>
                <a:cubicBezTo>
                  <a:pt x="64" y="0"/>
                  <a:pt x="58" y="0"/>
                  <a:pt x="54" y="4"/>
                </a:cubicBezTo>
                <a:cubicBezTo>
                  <a:pt x="47" y="11"/>
                  <a:pt x="47" y="11"/>
                  <a:pt x="47" y="11"/>
                </a:cubicBezTo>
                <a:cubicBezTo>
                  <a:pt x="80" y="44"/>
                  <a:pt x="80" y="44"/>
                  <a:pt x="80" y="44"/>
                </a:cubicBezTo>
                <a:close/>
                <a:moveTo>
                  <a:pt x="52" y="23"/>
                </a:moveTo>
                <a:cubicBezTo>
                  <a:pt x="68" y="39"/>
                  <a:pt x="68" y="39"/>
                  <a:pt x="68" y="39"/>
                </a:cubicBezTo>
                <a:cubicBezTo>
                  <a:pt x="77" y="48"/>
                  <a:pt x="77" y="48"/>
                  <a:pt x="77" y="48"/>
                </a:cubicBezTo>
                <a:cubicBezTo>
                  <a:pt x="43" y="81"/>
                  <a:pt x="43" y="81"/>
                  <a:pt x="43" y="81"/>
                </a:cubicBezTo>
                <a:cubicBezTo>
                  <a:pt x="35" y="83"/>
                  <a:pt x="33" y="79"/>
                  <a:pt x="34" y="73"/>
                </a:cubicBezTo>
                <a:cubicBezTo>
                  <a:pt x="26" y="72"/>
                  <a:pt x="20" y="68"/>
                  <a:pt x="19" y="59"/>
                </a:cubicBezTo>
                <a:cubicBezTo>
                  <a:pt x="41" y="37"/>
                  <a:pt x="41" y="37"/>
                  <a:pt x="41" y="37"/>
                </a:cubicBezTo>
                <a:cubicBezTo>
                  <a:pt x="39" y="34"/>
                  <a:pt x="39" y="34"/>
                  <a:pt x="39" y="34"/>
                </a:cubicBezTo>
                <a:cubicBezTo>
                  <a:pt x="16" y="57"/>
                  <a:pt x="16" y="57"/>
                  <a:pt x="16" y="57"/>
                </a:cubicBezTo>
                <a:cubicBezTo>
                  <a:pt x="10" y="58"/>
                  <a:pt x="9" y="54"/>
                  <a:pt x="10" y="48"/>
                </a:cubicBezTo>
                <a:cubicBezTo>
                  <a:pt x="21" y="37"/>
                  <a:pt x="32" y="26"/>
                  <a:pt x="43" y="14"/>
                </a:cubicBezTo>
                <a:cubicBezTo>
                  <a:pt x="52" y="23"/>
                  <a:pt x="52" y="23"/>
                  <a:pt x="52" y="23"/>
                </a:cubicBezTo>
                <a:close/>
                <a:moveTo>
                  <a:pt x="4" y="69"/>
                </a:moveTo>
                <a:cubicBezTo>
                  <a:pt x="0" y="86"/>
                  <a:pt x="0" y="86"/>
                  <a:pt x="0" y="86"/>
                </a:cubicBezTo>
                <a:cubicBezTo>
                  <a:pt x="6" y="93"/>
                  <a:pt x="6" y="93"/>
                  <a:pt x="6" y="93"/>
                </a:cubicBezTo>
                <a:cubicBezTo>
                  <a:pt x="24" y="89"/>
                  <a:pt x="24" y="89"/>
                  <a:pt x="24" y="89"/>
                </a:cubicBezTo>
                <a:lnTo>
                  <a:pt x="4" y="69"/>
                </a:ln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grpSp>
        <p:nvGrpSpPr>
          <p:cNvPr id="23" name="组合 22"/>
          <p:cNvGrpSpPr/>
          <p:nvPr/>
        </p:nvGrpSpPr>
        <p:grpSpPr>
          <a:xfrm>
            <a:off x="565014" y="5507088"/>
            <a:ext cx="2801722" cy="1135358"/>
            <a:chOff x="1626835" y="2349127"/>
            <a:chExt cx="2492110" cy="1009892"/>
          </a:xfrm>
        </p:grpSpPr>
        <p:sp>
          <p:nvSpPr>
            <p:cNvPr id="24" name="文本框 23"/>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5" name="文本框 24"/>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6" name="组合 25"/>
          <p:cNvGrpSpPr/>
          <p:nvPr/>
        </p:nvGrpSpPr>
        <p:grpSpPr>
          <a:xfrm>
            <a:off x="3366736" y="5507088"/>
            <a:ext cx="2801722" cy="1135358"/>
            <a:chOff x="1626835" y="2349127"/>
            <a:chExt cx="2492110" cy="1009892"/>
          </a:xfrm>
        </p:grpSpPr>
        <p:sp>
          <p:nvSpPr>
            <p:cNvPr id="27" name="文本框 26"/>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8" name="文本框 27"/>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29" name="组合 28"/>
          <p:cNvGrpSpPr/>
          <p:nvPr/>
        </p:nvGrpSpPr>
        <p:grpSpPr>
          <a:xfrm>
            <a:off x="6168458" y="5507088"/>
            <a:ext cx="2801722" cy="1135358"/>
            <a:chOff x="1626835" y="2349127"/>
            <a:chExt cx="2492110" cy="1009892"/>
          </a:xfrm>
        </p:grpSpPr>
        <p:sp>
          <p:nvSpPr>
            <p:cNvPr id="30" name="文本框 29"/>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31" name="文本框 30"/>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32" name="组合 31"/>
          <p:cNvGrpSpPr/>
          <p:nvPr/>
        </p:nvGrpSpPr>
        <p:grpSpPr>
          <a:xfrm>
            <a:off x="8970180" y="5507088"/>
            <a:ext cx="2801722" cy="1135358"/>
            <a:chOff x="1626835" y="2349127"/>
            <a:chExt cx="2492110" cy="1009892"/>
          </a:xfrm>
        </p:grpSpPr>
        <p:sp>
          <p:nvSpPr>
            <p:cNvPr id="33" name="文本框 32"/>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34" name="文本框 33"/>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îS1iďé"/>
          <p:cNvSpPr/>
          <p:nvPr/>
        </p:nvSpPr>
        <p:spPr>
          <a:xfrm>
            <a:off x="1498752" y="2454520"/>
            <a:ext cx="4364877" cy="1814985"/>
          </a:xfrm>
          <a:prstGeom prst="rect">
            <a:avLst/>
          </a:prstGeom>
          <a:blipFill>
            <a:blip r:embed="rId2"/>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8" name="îṩ1îḓé"/>
          <p:cNvSpPr/>
          <p:nvPr/>
        </p:nvSpPr>
        <p:spPr>
          <a:xfrm>
            <a:off x="3789360" y="2454520"/>
            <a:ext cx="2074269" cy="1814985"/>
          </a:xfrm>
          <a:prstGeom prst="rect">
            <a:avLst/>
          </a:prstGeom>
          <a:solidFill>
            <a:srgbClr val="74891A"/>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9" name="íṧḷíḓé"/>
          <p:cNvSpPr/>
          <p:nvPr/>
        </p:nvSpPr>
        <p:spPr bwMode="auto">
          <a:xfrm>
            <a:off x="4618965" y="2656988"/>
            <a:ext cx="415060" cy="414690"/>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grpSp>
        <p:nvGrpSpPr>
          <p:cNvPr id="11" name="组合 10"/>
          <p:cNvGrpSpPr/>
          <p:nvPr/>
        </p:nvGrpSpPr>
        <p:grpSpPr>
          <a:xfrm>
            <a:off x="3938114" y="3220612"/>
            <a:ext cx="1776761" cy="886514"/>
            <a:chOff x="2197445" y="2412894"/>
            <a:chExt cx="1973762" cy="984808"/>
          </a:xfrm>
        </p:grpSpPr>
        <p:sp>
          <p:nvSpPr>
            <p:cNvPr id="12" name="文本框 11"/>
            <p:cNvSpPr txBox="1"/>
            <p:nvPr/>
          </p:nvSpPr>
          <p:spPr>
            <a:xfrm>
              <a:off x="2273643" y="2412894"/>
              <a:ext cx="1821364" cy="307712"/>
            </a:xfrm>
            <a:prstGeom prst="rect">
              <a:avLst/>
            </a:prstGeom>
            <a:noFill/>
          </p:spPr>
          <p:txBody>
            <a:bodyPr wrap="square" rtlCol="0">
              <a:spAutoFit/>
              <a:scene3d>
                <a:camera prst="orthographicFront"/>
                <a:lightRig rig="threePt" dir="t"/>
              </a:scene3d>
              <a:sp3d contourW="12700"/>
            </a:bodyPr>
            <a:lstStyle/>
            <a:p>
              <a:pPr algn="ctr"/>
              <a:r>
                <a:rPr lang="en-US" altLang="zh-CN" sz="1200" b="1" dirty="0" smtClean="0">
                  <a:solidFill>
                    <a:schemeClr val="bg1"/>
                  </a:solidFill>
                  <a:latin typeface="Arial" panose="020B0604020202020204" pitchFamily="34" charset="0"/>
                  <a:ea typeface="Arial" panose="020B0604020202020204" pitchFamily="34" charset="0"/>
                </a:rPr>
                <a:t>Title text addition</a:t>
              </a:r>
              <a:endParaRPr lang="zh-CN" altLang="en-US" sz="1200" b="1"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2197445" y="2737776"/>
              <a:ext cx="1973762" cy="65992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900" dirty="0" smtClean="0">
                  <a:solidFill>
                    <a:schemeClr val="bg1"/>
                  </a:solidFill>
                  <a:latin typeface="Arial" panose="020B0604020202020204" pitchFamily="34" charset="0"/>
                  <a:ea typeface="Arial" panose="020B0604020202020204" pitchFamily="34" charset="0"/>
                </a:rPr>
                <a:t>print </a:t>
              </a:r>
              <a:r>
                <a:rPr lang="en-US" altLang="zh-CN" sz="900" dirty="0">
                  <a:solidFill>
                    <a:schemeClr val="bg1"/>
                  </a:solidFill>
                  <a:latin typeface="Arial" panose="020B0604020202020204" pitchFamily="34" charset="0"/>
                  <a:ea typeface="Arial" panose="020B0604020202020204" pitchFamily="34" charset="0"/>
                </a:rPr>
                <a:t>the presentation and make it into a film to be used in a wider field</a:t>
              </a:r>
              <a:endParaRPr lang="en-US" altLang="zh-CN" sz="900" dirty="0">
                <a:solidFill>
                  <a:schemeClr val="bg1"/>
                </a:solidFill>
                <a:latin typeface="Arial" panose="020B0604020202020204" pitchFamily="34" charset="0"/>
                <a:ea typeface="Arial" panose="020B0604020202020204" pitchFamily="34" charset="0"/>
              </a:endParaRPr>
            </a:p>
          </p:txBody>
        </p:sp>
      </p:grpSp>
      <p:sp>
        <p:nvSpPr>
          <p:cNvPr id="14" name="í$líḍe"/>
          <p:cNvSpPr/>
          <p:nvPr/>
        </p:nvSpPr>
        <p:spPr>
          <a:xfrm flipH="1">
            <a:off x="1498751" y="4602239"/>
            <a:ext cx="3741463" cy="1814985"/>
          </a:xfrm>
          <a:prstGeom prst="rect">
            <a:avLst/>
          </a:prstGeom>
          <a:blipFill>
            <a:blip r:embed="rId3"/>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15" name="íŝ1ïdê"/>
          <p:cNvSpPr/>
          <p:nvPr/>
        </p:nvSpPr>
        <p:spPr>
          <a:xfrm>
            <a:off x="3789360" y="4602239"/>
            <a:ext cx="2074269" cy="1814985"/>
          </a:xfrm>
          <a:prstGeom prst="rect">
            <a:avLst/>
          </a:prstGeom>
          <a:solidFill>
            <a:srgbClr val="4D5F2E"/>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16" name="í$ḷïdê"/>
          <p:cNvSpPr/>
          <p:nvPr/>
        </p:nvSpPr>
        <p:spPr bwMode="auto">
          <a:xfrm>
            <a:off x="4618965" y="4804836"/>
            <a:ext cx="415060" cy="414433"/>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grpSp>
        <p:nvGrpSpPr>
          <p:cNvPr id="17" name="组合 16"/>
          <p:cNvGrpSpPr/>
          <p:nvPr/>
        </p:nvGrpSpPr>
        <p:grpSpPr>
          <a:xfrm>
            <a:off x="3938114" y="5367890"/>
            <a:ext cx="1776761" cy="886515"/>
            <a:chOff x="2197445" y="2412894"/>
            <a:chExt cx="1973762" cy="984809"/>
          </a:xfrm>
        </p:grpSpPr>
        <p:sp>
          <p:nvSpPr>
            <p:cNvPr id="18" name="文本框 17"/>
            <p:cNvSpPr txBox="1"/>
            <p:nvPr/>
          </p:nvSpPr>
          <p:spPr>
            <a:xfrm>
              <a:off x="2273643" y="2412894"/>
              <a:ext cx="1821364" cy="307712"/>
            </a:xfrm>
            <a:prstGeom prst="rect">
              <a:avLst/>
            </a:prstGeom>
            <a:noFill/>
          </p:spPr>
          <p:txBody>
            <a:bodyPr wrap="square" rtlCol="0">
              <a:spAutoFit/>
              <a:scene3d>
                <a:camera prst="orthographicFront"/>
                <a:lightRig rig="threePt" dir="t"/>
              </a:scene3d>
              <a:sp3d contourW="12700"/>
            </a:bodyPr>
            <a:lstStyle/>
            <a:p>
              <a:pPr algn="ctr"/>
              <a:r>
                <a:rPr lang="en-US" altLang="zh-CN" sz="1200" b="1" dirty="0" smtClean="0">
                  <a:solidFill>
                    <a:schemeClr val="bg1"/>
                  </a:solidFill>
                  <a:latin typeface="Arial" panose="020B0604020202020204" pitchFamily="34" charset="0"/>
                  <a:ea typeface="Arial" panose="020B0604020202020204" pitchFamily="34" charset="0"/>
                </a:rPr>
                <a:t>Title text addition</a:t>
              </a:r>
              <a:endParaRPr lang="zh-CN" altLang="en-US" sz="1200" b="1" dirty="0">
                <a:solidFill>
                  <a:schemeClr val="bg1"/>
                </a:solidFill>
                <a:latin typeface="Arial" panose="020B0604020202020204" pitchFamily="34" charset="0"/>
                <a:ea typeface="Arial" panose="020B0604020202020204" pitchFamily="34" charset="0"/>
              </a:endParaRPr>
            </a:p>
          </p:txBody>
        </p:sp>
        <p:sp>
          <p:nvSpPr>
            <p:cNvPr id="19" name="文本框 18"/>
            <p:cNvSpPr txBox="1"/>
            <p:nvPr/>
          </p:nvSpPr>
          <p:spPr>
            <a:xfrm>
              <a:off x="2197445" y="2737777"/>
              <a:ext cx="1973762" cy="65992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900" dirty="0" smtClean="0">
                  <a:solidFill>
                    <a:schemeClr val="bg1"/>
                  </a:solidFill>
                  <a:latin typeface="Arial" panose="020B0604020202020204" pitchFamily="34" charset="0"/>
                  <a:ea typeface="Arial" panose="020B0604020202020204" pitchFamily="34" charset="0"/>
                </a:rPr>
                <a:t>print </a:t>
              </a:r>
              <a:r>
                <a:rPr lang="en-US" altLang="zh-CN" sz="900" dirty="0">
                  <a:solidFill>
                    <a:schemeClr val="bg1"/>
                  </a:solidFill>
                  <a:latin typeface="Arial" panose="020B0604020202020204" pitchFamily="34" charset="0"/>
                  <a:ea typeface="Arial" panose="020B0604020202020204" pitchFamily="34" charset="0"/>
                </a:rPr>
                <a:t>the presentation and make it into a film to be used in a wider field</a:t>
              </a:r>
              <a:endParaRPr lang="en-US" altLang="zh-CN" sz="900" dirty="0">
                <a:solidFill>
                  <a:schemeClr val="bg1"/>
                </a:solidFill>
                <a:latin typeface="Arial" panose="020B0604020202020204" pitchFamily="34" charset="0"/>
                <a:ea typeface="Arial" panose="020B0604020202020204" pitchFamily="34" charset="0"/>
              </a:endParaRPr>
            </a:p>
          </p:txBody>
        </p:sp>
      </p:grpSp>
      <p:sp>
        <p:nvSpPr>
          <p:cNvPr id="20" name="îṩḻïḍe"/>
          <p:cNvSpPr/>
          <p:nvPr/>
        </p:nvSpPr>
        <p:spPr>
          <a:xfrm flipH="1">
            <a:off x="6318800" y="2454520"/>
            <a:ext cx="3120213" cy="1814985"/>
          </a:xfrm>
          <a:prstGeom prst="rect">
            <a:avLst/>
          </a:prstGeom>
          <a:blipFill>
            <a:blip r:embed="rId4"/>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1" name="îsļîḓê"/>
          <p:cNvSpPr/>
          <p:nvPr/>
        </p:nvSpPr>
        <p:spPr>
          <a:xfrm>
            <a:off x="8609409" y="2454520"/>
            <a:ext cx="2074269" cy="1814985"/>
          </a:xfrm>
          <a:prstGeom prst="rect">
            <a:avLst/>
          </a:prstGeom>
          <a:solidFill>
            <a:srgbClr val="4D5F2E"/>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2" name="ïsḷîḍé"/>
          <p:cNvSpPr/>
          <p:nvPr/>
        </p:nvSpPr>
        <p:spPr bwMode="auto">
          <a:xfrm>
            <a:off x="9439014" y="2656931"/>
            <a:ext cx="415060" cy="414803"/>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grpSp>
        <p:nvGrpSpPr>
          <p:cNvPr id="23" name="组合 22"/>
          <p:cNvGrpSpPr/>
          <p:nvPr/>
        </p:nvGrpSpPr>
        <p:grpSpPr>
          <a:xfrm>
            <a:off x="8760145" y="3220612"/>
            <a:ext cx="1776761" cy="886515"/>
            <a:chOff x="2197445" y="2412894"/>
            <a:chExt cx="1973762" cy="984809"/>
          </a:xfrm>
        </p:grpSpPr>
        <p:sp>
          <p:nvSpPr>
            <p:cNvPr id="24" name="文本框 23"/>
            <p:cNvSpPr txBox="1"/>
            <p:nvPr/>
          </p:nvSpPr>
          <p:spPr>
            <a:xfrm>
              <a:off x="2273643" y="2412894"/>
              <a:ext cx="1821364" cy="307712"/>
            </a:xfrm>
            <a:prstGeom prst="rect">
              <a:avLst/>
            </a:prstGeom>
            <a:noFill/>
          </p:spPr>
          <p:txBody>
            <a:bodyPr wrap="square" rtlCol="0">
              <a:spAutoFit/>
              <a:scene3d>
                <a:camera prst="orthographicFront"/>
                <a:lightRig rig="threePt" dir="t"/>
              </a:scene3d>
              <a:sp3d contourW="12700"/>
            </a:bodyPr>
            <a:lstStyle/>
            <a:p>
              <a:pPr algn="ctr"/>
              <a:r>
                <a:rPr lang="en-US" altLang="zh-CN" sz="1200" b="1" dirty="0" smtClean="0">
                  <a:solidFill>
                    <a:schemeClr val="bg1"/>
                  </a:solidFill>
                  <a:latin typeface="Arial" panose="020B0604020202020204" pitchFamily="34" charset="0"/>
                  <a:ea typeface="Arial" panose="020B0604020202020204" pitchFamily="34" charset="0"/>
                </a:rPr>
                <a:t>Title text addition</a:t>
              </a:r>
              <a:endParaRPr lang="zh-CN" altLang="en-US" sz="1200" b="1" dirty="0">
                <a:solidFill>
                  <a:schemeClr val="bg1"/>
                </a:solidFill>
                <a:latin typeface="Arial" panose="020B0604020202020204" pitchFamily="34" charset="0"/>
                <a:ea typeface="Arial" panose="020B0604020202020204" pitchFamily="34" charset="0"/>
              </a:endParaRPr>
            </a:p>
          </p:txBody>
        </p:sp>
        <p:sp>
          <p:nvSpPr>
            <p:cNvPr id="25" name="文本框 24"/>
            <p:cNvSpPr txBox="1"/>
            <p:nvPr/>
          </p:nvSpPr>
          <p:spPr>
            <a:xfrm>
              <a:off x="2197445" y="2737777"/>
              <a:ext cx="1973762" cy="65992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900" dirty="0" smtClean="0">
                  <a:solidFill>
                    <a:schemeClr val="bg1"/>
                  </a:solidFill>
                  <a:latin typeface="Arial" panose="020B0604020202020204" pitchFamily="34" charset="0"/>
                  <a:ea typeface="Arial" panose="020B0604020202020204" pitchFamily="34" charset="0"/>
                </a:rPr>
                <a:t>print </a:t>
              </a:r>
              <a:r>
                <a:rPr lang="en-US" altLang="zh-CN" sz="900" dirty="0">
                  <a:solidFill>
                    <a:schemeClr val="bg1"/>
                  </a:solidFill>
                  <a:latin typeface="Arial" panose="020B0604020202020204" pitchFamily="34" charset="0"/>
                  <a:ea typeface="Arial" panose="020B0604020202020204" pitchFamily="34" charset="0"/>
                </a:rPr>
                <a:t>the presentation and make it into a film to be used in a wider field</a:t>
              </a:r>
              <a:endParaRPr lang="en-US" altLang="zh-CN" sz="900" dirty="0">
                <a:solidFill>
                  <a:schemeClr val="bg1"/>
                </a:solidFill>
                <a:latin typeface="Arial" panose="020B0604020202020204" pitchFamily="34" charset="0"/>
                <a:ea typeface="Arial" panose="020B0604020202020204" pitchFamily="34" charset="0"/>
              </a:endParaRPr>
            </a:p>
          </p:txBody>
        </p:sp>
      </p:grpSp>
      <p:sp>
        <p:nvSpPr>
          <p:cNvPr id="26" name="ïŝ1íḓê"/>
          <p:cNvSpPr/>
          <p:nvPr/>
        </p:nvSpPr>
        <p:spPr>
          <a:xfrm flipH="1">
            <a:off x="6318800" y="4602239"/>
            <a:ext cx="3159308" cy="1814985"/>
          </a:xfrm>
          <a:prstGeom prst="rect">
            <a:avLst/>
          </a:prstGeom>
          <a:blipFill>
            <a:blip r:embed="rId5"/>
            <a:srcRect/>
            <a:stretch>
              <a:fillRect l="-85901" t="-70688" b="-69802"/>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7" name="iS1ïdé"/>
          <p:cNvSpPr/>
          <p:nvPr/>
        </p:nvSpPr>
        <p:spPr>
          <a:xfrm>
            <a:off x="8609409" y="4602239"/>
            <a:ext cx="2074269" cy="1814985"/>
          </a:xfrm>
          <a:prstGeom prst="rect">
            <a:avLst/>
          </a:prstGeom>
          <a:solidFill>
            <a:srgbClr val="74891A"/>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8" name="îṩḷiḋè"/>
          <p:cNvSpPr/>
          <p:nvPr/>
        </p:nvSpPr>
        <p:spPr bwMode="auto">
          <a:xfrm>
            <a:off x="9439014" y="4804791"/>
            <a:ext cx="415060" cy="414523"/>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grpSp>
        <p:nvGrpSpPr>
          <p:cNvPr id="29" name="组合 28"/>
          <p:cNvGrpSpPr/>
          <p:nvPr/>
        </p:nvGrpSpPr>
        <p:grpSpPr>
          <a:xfrm>
            <a:off x="8760145" y="5367890"/>
            <a:ext cx="1776761" cy="886515"/>
            <a:chOff x="2197445" y="2412894"/>
            <a:chExt cx="1973762" cy="984809"/>
          </a:xfrm>
        </p:grpSpPr>
        <p:sp>
          <p:nvSpPr>
            <p:cNvPr id="30" name="文本框 29"/>
            <p:cNvSpPr txBox="1"/>
            <p:nvPr/>
          </p:nvSpPr>
          <p:spPr>
            <a:xfrm>
              <a:off x="2273643" y="2412894"/>
              <a:ext cx="1821364" cy="307712"/>
            </a:xfrm>
            <a:prstGeom prst="rect">
              <a:avLst/>
            </a:prstGeom>
            <a:noFill/>
          </p:spPr>
          <p:txBody>
            <a:bodyPr wrap="square" rtlCol="0">
              <a:spAutoFit/>
              <a:scene3d>
                <a:camera prst="orthographicFront"/>
                <a:lightRig rig="threePt" dir="t"/>
              </a:scene3d>
              <a:sp3d contourW="12700"/>
            </a:bodyPr>
            <a:lstStyle/>
            <a:p>
              <a:pPr algn="ctr"/>
              <a:r>
                <a:rPr lang="en-US" altLang="zh-CN" sz="1200" b="1" dirty="0" smtClean="0">
                  <a:solidFill>
                    <a:schemeClr val="bg1"/>
                  </a:solidFill>
                  <a:latin typeface="Arial" panose="020B0604020202020204" pitchFamily="34" charset="0"/>
                  <a:ea typeface="Arial" panose="020B0604020202020204" pitchFamily="34" charset="0"/>
                </a:rPr>
                <a:t>Title text addition</a:t>
              </a:r>
              <a:endParaRPr lang="zh-CN" altLang="en-US" sz="1200" b="1" dirty="0">
                <a:solidFill>
                  <a:schemeClr val="bg1"/>
                </a:solidFill>
                <a:latin typeface="Arial" panose="020B0604020202020204" pitchFamily="34" charset="0"/>
                <a:ea typeface="Arial" panose="020B0604020202020204" pitchFamily="34" charset="0"/>
              </a:endParaRPr>
            </a:p>
          </p:txBody>
        </p:sp>
        <p:sp>
          <p:nvSpPr>
            <p:cNvPr id="31" name="文本框 30"/>
            <p:cNvSpPr txBox="1"/>
            <p:nvPr/>
          </p:nvSpPr>
          <p:spPr>
            <a:xfrm>
              <a:off x="2197445" y="2737777"/>
              <a:ext cx="1973762" cy="65992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900" dirty="0" smtClean="0">
                  <a:solidFill>
                    <a:schemeClr val="bg1"/>
                  </a:solidFill>
                  <a:latin typeface="Arial" panose="020B0604020202020204" pitchFamily="34" charset="0"/>
                  <a:ea typeface="Arial" panose="020B0604020202020204" pitchFamily="34" charset="0"/>
                </a:rPr>
                <a:t>print </a:t>
              </a:r>
              <a:r>
                <a:rPr lang="en-US" altLang="zh-CN" sz="900" dirty="0">
                  <a:solidFill>
                    <a:schemeClr val="bg1"/>
                  </a:solidFill>
                  <a:latin typeface="Arial" panose="020B0604020202020204" pitchFamily="34" charset="0"/>
                  <a:ea typeface="Arial" panose="020B0604020202020204" pitchFamily="34" charset="0"/>
                </a:rPr>
                <a:t>the presentation and make it into a film to be used in a wider field</a:t>
              </a:r>
              <a:endParaRPr lang="en-US" altLang="zh-CN" sz="900" dirty="0">
                <a:solidFill>
                  <a:schemeClr val="bg1"/>
                </a:solidFill>
                <a:latin typeface="Arial" panose="020B0604020202020204" pitchFamily="34" charset="0"/>
                <a:ea typeface="Arial" panose="020B0604020202020204" pitchFamily="34" charset="0"/>
              </a:endParaRPr>
            </a:p>
          </p:txBody>
        </p:sp>
      </p:grpSp>
      <p:sp>
        <p:nvSpPr>
          <p:cNvPr id="32" name="文本框 31"/>
          <p:cNvSpPr txBox="1"/>
          <p:nvPr/>
        </p:nvSpPr>
        <p:spPr>
          <a:xfrm>
            <a:off x="3014034" y="695599"/>
            <a:ext cx="693651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reflection</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randombar(horizontal)">
                                      <p:cBhvr>
                                        <p:cTn id="10" dur="500"/>
                                        <p:tgtEl>
                                          <p:spTgt spid="2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horizontal)">
                                      <p:cBhvr>
                                        <p:cTn id="13" dur="500"/>
                                        <p:tgtEl>
                                          <p:spTgt spid="1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randombar(horizontal)">
                                      <p:cBhvr>
                                        <p:cTn id="16" dur="500"/>
                                        <p:tgtEl>
                                          <p:spTgt spid="26"/>
                                        </p:tgtEl>
                                      </p:cBhvr>
                                    </p:animEffect>
                                  </p:childTnLst>
                                </p:cTn>
                              </p:par>
                            </p:childTnLst>
                          </p:cTn>
                        </p:par>
                        <p:par>
                          <p:cTn id="17" fill="hold">
                            <p:stCondLst>
                              <p:cond delay="500"/>
                            </p:stCondLst>
                            <p:childTnLst>
                              <p:par>
                                <p:cTn id="18" presetID="50" presetClass="entr" presetSubtype="0" decel="100000"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 calcmode="lin" valueType="num">
                                      <p:cBhvr>
                                        <p:cTn id="20" dur="1000" fill="hold"/>
                                        <p:tgtEl>
                                          <p:spTgt spid="32"/>
                                        </p:tgtEl>
                                        <p:attrNameLst>
                                          <p:attrName>ppt_w</p:attrName>
                                        </p:attrNameLst>
                                      </p:cBhvr>
                                      <p:tavLst>
                                        <p:tav tm="0">
                                          <p:val>
                                            <p:strVal val="#ppt_w+.3"/>
                                          </p:val>
                                        </p:tav>
                                        <p:tav tm="100000">
                                          <p:val>
                                            <p:strVal val="#ppt_w"/>
                                          </p:val>
                                        </p:tav>
                                      </p:tavLst>
                                    </p:anim>
                                    <p:anim calcmode="lin" valueType="num">
                                      <p:cBhvr>
                                        <p:cTn id="21" dur="1000" fill="hold"/>
                                        <p:tgtEl>
                                          <p:spTgt spid="32"/>
                                        </p:tgtEl>
                                        <p:attrNameLst>
                                          <p:attrName>ppt_h</p:attrName>
                                        </p:attrNameLst>
                                      </p:cBhvr>
                                      <p:tavLst>
                                        <p:tav tm="0">
                                          <p:val>
                                            <p:strVal val="#ppt_h"/>
                                          </p:val>
                                        </p:tav>
                                        <p:tav tm="100000">
                                          <p:val>
                                            <p:strVal val="#ppt_h"/>
                                          </p:val>
                                        </p:tav>
                                      </p:tavLst>
                                    </p:anim>
                                    <p:animEffect transition="in" filter="fade">
                                      <p:cBhvr>
                                        <p:cTn id="22"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20" grpId="0" animBg="1"/>
      <p:bldP spid="26" grpId="0" animBg="1"/>
      <p:bldP spid="3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7" name="Straight Connector 79"/>
          <p:cNvCxnSpPr/>
          <p:nvPr/>
        </p:nvCxnSpPr>
        <p:spPr>
          <a:xfrm flipH="1">
            <a:off x="6181790" y="3364657"/>
            <a:ext cx="5177362" cy="0"/>
          </a:xfrm>
          <a:prstGeom prst="line">
            <a:avLst/>
          </a:prstGeom>
          <a:ln w="381000">
            <a:solidFill>
              <a:srgbClr val="74891A"/>
            </a:solidFill>
          </a:ln>
        </p:spPr>
        <p:style>
          <a:lnRef idx="1">
            <a:schemeClr val="accent1"/>
          </a:lnRef>
          <a:fillRef idx="0">
            <a:schemeClr val="accent1"/>
          </a:fillRef>
          <a:effectRef idx="0">
            <a:schemeClr val="accent1"/>
          </a:effectRef>
          <a:fontRef idx="minor">
            <a:schemeClr val="tx1"/>
          </a:fontRef>
        </p:style>
      </p:cxnSp>
      <p:cxnSp>
        <p:nvCxnSpPr>
          <p:cNvPr id="8" name="Straight Connector 80"/>
          <p:cNvCxnSpPr/>
          <p:nvPr/>
        </p:nvCxnSpPr>
        <p:spPr>
          <a:xfrm flipH="1">
            <a:off x="6181790" y="3350365"/>
            <a:ext cx="5177364"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9" name="Oval 73"/>
          <p:cNvSpPr/>
          <p:nvPr/>
        </p:nvSpPr>
        <p:spPr bwMode="auto">
          <a:xfrm flipV="1">
            <a:off x="5089142" y="3364849"/>
            <a:ext cx="2033795" cy="2033795"/>
          </a:xfrm>
          <a:prstGeom prst="ellipse">
            <a:avLst/>
          </a:prstGeom>
          <a:noFill/>
          <a:ln w="381000">
            <a:gradFill>
              <a:gsLst>
                <a:gs pos="0">
                  <a:srgbClr val="74891A"/>
                </a:gs>
                <a:gs pos="100000">
                  <a:srgbClr val="4D5F2E"/>
                </a:gs>
              </a:gsLst>
              <a:lin ang="5400000" scaled="1"/>
            </a:gradFill>
          </a:ln>
          <a:effectLst/>
        </p:spPr>
        <p:txBody>
          <a:bodyPr anchor="ctr"/>
          <a:lstStyle/>
          <a:p>
            <a:pPr algn="ctr"/>
            <a:endParaRPr sz="2400" dirty="0">
              <a:solidFill>
                <a:schemeClr val="bg1">
                  <a:lumMod val="50000"/>
                </a:schemeClr>
              </a:solidFill>
              <a:latin typeface="Arial" panose="020B0604020202020204" pitchFamily="34" charset="0"/>
              <a:ea typeface="Arial" panose="020B0604020202020204" pitchFamily="34" charset="0"/>
            </a:endParaRPr>
          </a:p>
        </p:txBody>
      </p:sp>
      <p:sp>
        <p:nvSpPr>
          <p:cNvPr id="11" name="Oval 74"/>
          <p:cNvSpPr/>
          <p:nvPr/>
        </p:nvSpPr>
        <p:spPr bwMode="auto">
          <a:xfrm flipV="1">
            <a:off x="5089142" y="3350557"/>
            <a:ext cx="2033795" cy="2033795"/>
          </a:xfrm>
          <a:prstGeom prst="ellipse">
            <a:avLst/>
          </a:prstGeom>
          <a:noFill/>
          <a:ln w="19050">
            <a:solidFill>
              <a:schemeClr val="bg1"/>
            </a:solidFill>
            <a:prstDash val="dash"/>
          </a:ln>
          <a:effectLst/>
        </p:spPr>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cxnSp>
        <p:nvCxnSpPr>
          <p:cNvPr id="12" name="Straight Connector 75"/>
          <p:cNvCxnSpPr>
            <a:stCxn id="9" idx="4"/>
          </p:cNvCxnSpPr>
          <p:nvPr/>
        </p:nvCxnSpPr>
        <p:spPr>
          <a:xfrm flipH="1">
            <a:off x="928678" y="3364849"/>
            <a:ext cx="5177362" cy="0"/>
          </a:xfrm>
          <a:prstGeom prst="line">
            <a:avLst/>
          </a:prstGeom>
          <a:ln w="381000">
            <a:solidFill>
              <a:srgbClr val="4D5F2E"/>
            </a:solidFill>
          </a:ln>
        </p:spPr>
        <p:style>
          <a:lnRef idx="1">
            <a:schemeClr val="accent1"/>
          </a:lnRef>
          <a:fillRef idx="0">
            <a:schemeClr val="accent1"/>
          </a:fillRef>
          <a:effectRef idx="0">
            <a:schemeClr val="accent1"/>
          </a:effectRef>
          <a:fontRef idx="minor">
            <a:schemeClr val="tx1"/>
          </a:fontRef>
        </p:style>
      </p:cxnSp>
      <p:cxnSp>
        <p:nvCxnSpPr>
          <p:cNvPr id="13" name="Straight Connector 76"/>
          <p:cNvCxnSpPr/>
          <p:nvPr/>
        </p:nvCxnSpPr>
        <p:spPr>
          <a:xfrm flipH="1">
            <a:off x="928678" y="3350557"/>
            <a:ext cx="5177364"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ardrop 53"/>
          <p:cNvSpPr/>
          <p:nvPr/>
        </p:nvSpPr>
        <p:spPr>
          <a:xfrm rot="8100000">
            <a:off x="5737014" y="2369859"/>
            <a:ext cx="752481" cy="752481"/>
          </a:xfrm>
          <a:prstGeom prst="teardrop">
            <a:avLst/>
          </a:prstGeom>
          <a:gradFill>
            <a:gsLst>
              <a:gs pos="0">
                <a:srgbClr val="74891A"/>
              </a:gs>
              <a:gs pos="100000">
                <a:srgbClr val="4D5F2E"/>
              </a:gs>
            </a:gsLst>
            <a:lin ang="1800000" scaled="0"/>
          </a:gra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sp>
        <p:nvSpPr>
          <p:cNvPr id="15" name="Freeform: Shape 83"/>
          <p:cNvSpPr/>
          <p:nvPr/>
        </p:nvSpPr>
        <p:spPr bwMode="auto">
          <a:xfrm>
            <a:off x="5881230" y="2514264"/>
            <a:ext cx="464049" cy="464049"/>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grpSp>
        <p:nvGrpSpPr>
          <p:cNvPr id="16" name="组合 15"/>
          <p:cNvGrpSpPr/>
          <p:nvPr/>
        </p:nvGrpSpPr>
        <p:grpSpPr>
          <a:xfrm>
            <a:off x="1451329" y="3937799"/>
            <a:ext cx="2801722" cy="1135358"/>
            <a:chOff x="1626835" y="2349127"/>
            <a:chExt cx="2492110" cy="1009892"/>
          </a:xfrm>
        </p:grpSpPr>
        <p:sp>
          <p:nvSpPr>
            <p:cNvPr id="17" name="文本框 16"/>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18" name="文本框 17"/>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grpSp>
        <p:nvGrpSpPr>
          <p:cNvPr id="19" name="组合 18"/>
          <p:cNvGrpSpPr/>
          <p:nvPr/>
        </p:nvGrpSpPr>
        <p:grpSpPr>
          <a:xfrm>
            <a:off x="7941571" y="3937799"/>
            <a:ext cx="2801722" cy="1135358"/>
            <a:chOff x="1626835" y="2349127"/>
            <a:chExt cx="2492110" cy="1009892"/>
          </a:xfrm>
        </p:grpSpPr>
        <p:sp>
          <p:nvSpPr>
            <p:cNvPr id="20" name="文本框 19"/>
            <p:cNvSpPr txBox="1"/>
            <p:nvPr/>
          </p:nvSpPr>
          <p:spPr>
            <a:xfrm>
              <a:off x="1806000" y="2349127"/>
              <a:ext cx="2133781" cy="301141"/>
            </a:xfrm>
            <a:prstGeom prst="rect">
              <a:avLst/>
            </a:prstGeom>
            <a:noFill/>
          </p:spPr>
          <p:txBody>
            <a:bodyPr wrap="square" rtlCol="0">
              <a:spAutoFit/>
              <a:scene3d>
                <a:camera prst="orthographicFront"/>
                <a:lightRig rig="threePt" dir="t"/>
              </a:scene3d>
              <a:sp3d contourW="12700"/>
            </a:bodyPr>
            <a:lstStyle/>
            <a:p>
              <a:pPr algn="ctr"/>
              <a:r>
                <a:rPr lang="en-US" altLang="zh-CN" sz="1600" b="1" dirty="0" smtClean="0">
                  <a:solidFill>
                    <a:schemeClr val="tx1">
                      <a:lumMod val="75000"/>
                      <a:lumOff val="25000"/>
                    </a:schemeClr>
                  </a:solidFill>
                  <a:latin typeface="Arial" panose="020B0604020202020204" pitchFamily="34" charset="0"/>
                  <a:ea typeface="Arial" panose="020B0604020202020204" pitchFamily="34" charset="0"/>
                </a:rPr>
                <a:t>Title text addition</a:t>
              </a:r>
              <a:endParaRPr lang="zh-CN" altLang="en-US" sz="1600" b="1" dirty="0">
                <a:solidFill>
                  <a:schemeClr val="tx1">
                    <a:lumMod val="75000"/>
                    <a:lumOff val="25000"/>
                  </a:schemeClr>
                </a:solidFill>
                <a:latin typeface="Arial" panose="020B0604020202020204" pitchFamily="34" charset="0"/>
                <a:ea typeface="Arial" panose="020B0604020202020204" pitchFamily="34" charset="0"/>
              </a:endParaRPr>
            </a:p>
          </p:txBody>
        </p:sp>
        <p:sp>
          <p:nvSpPr>
            <p:cNvPr id="21" name="文本框 20"/>
            <p:cNvSpPr txBox="1"/>
            <p:nvPr/>
          </p:nvSpPr>
          <p:spPr>
            <a:xfrm>
              <a:off x="1626835" y="2687681"/>
              <a:ext cx="2492110" cy="6713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1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1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100" dirty="0">
                <a:solidFill>
                  <a:schemeClr val="tx1">
                    <a:lumMod val="50000"/>
                    <a:lumOff val="50000"/>
                  </a:schemeClr>
                </a:solidFill>
                <a:latin typeface="Arial" panose="020B0604020202020204" pitchFamily="34" charset="0"/>
                <a:ea typeface="Arial" panose="020B0604020202020204" pitchFamily="34" charset="0"/>
              </a:endParaRPr>
            </a:p>
          </p:txBody>
        </p:sp>
      </p:grpSp>
      <p:sp>
        <p:nvSpPr>
          <p:cNvPr id="22" name="文本框 21"/>
          <p:cNvSpPr txBox="1"/>
          <p:nvPr/>
        </p:nvSpPr>
        <p:spPr>
          <a:xfrm>
            <a:off x="3014034" y="695599"/>
            <a:ext cx="693651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reflection</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par>
                          <p:cTn id="12" fill="hold">
                            <p:stCondLst>
                              <p:cond delay="1000"/>
                            </p:stCondLst>
                            <p:childTnLst>
                              <p:par>
                                <p:cTn id="13" presetID="50" presetClass="entr" presetSubtype="0" decel="10000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p:cTn id="15" dur="1000" fill="hold"/>
                                        <p:tgtEl>
                                          <p:spTgt spid="22"/>
                                        </p:tgtEl>
                                        <p:attrNameLst>
                                          <p:attrName>ppt_w</p:attrName>
                                        </p:attrNameLst>
                                      </p:cBhvr>
                                      <p:tavLst>
                                        <p:tav tm="0">
                                          <p:val>
                                            <p:strVal val="#ppt_w+.3"/>
                                          </p:val>
                                        </p:tav>
                                        <p:tav tm="100000">
                                          <p:val>
                                            <p:strVal val="#ppt_w"/>
                                          </p:val>
                                        </p:tav>
                                      </p:tavLst>
                                    </p:anim>
                                    <p:anim calcmode="lin" valueType="num">
                                      <p:cBhvr>
                                        <p:cTn id="16" dur="1000" fill="hold"/>
                                        <p:tgtEl>
                                          <p:spTgt spid="22"/>
                                        </p:tgtEl>
                                        <p:attrNameLst>
                                          <p:attrName>ppt_h</p:attrName>
                                        </p:attrNameLst>
                                      </p:cBhvr>
                                      <p:tavLst>
                                        <p:tav tm="0">
                                          <p:val>
                                            <p:strVal val="#ppt_h"/>
                                          </p:val>
                                        </p:tav>
                                        <p:tav tm="100000">
                                          <p:val>
                                            <p:strVal val="#ppt_h"/>
                                          </p:val>
                                        </p:tav>
                                      </p:tavLst>
                                    </p:anim>
                                    <p:animEffect transition="in" filter="fade">
                                      <p:cBhvr>
                                        <p:cTn id="17"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5"/>
          <p:cNvSpPr/>
          <p:nvPr/>
        </p:nvSpPr>
        <p:spPr>
          <a:xfrm rot="10800000" flipV="1">
            <a:off x="749561"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74891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8" name="Freeform 89"/>
          <p:cNvSpPr>
            <a:spLocks noEditPoints="1"/>
          </p:cNvSpPr>
          <p:nvPr/>
        </p:nvSpPr>
        <p:spPr bwMode="auto">
          <a:xfrm>
            <a:off x="1708171" y="5026390"/>
            <a:ext cx="494802" cy="404834"/>
          </a:xfrm>
          <a:custGeom>
            <a:avLst/>
            <a:gdLst>
              <a:gd name="T0" fmla="*/ 40 w 59"/>
              <a:gd name="T1" fmla="*/ 5 h 48"/>
              <a:gd name="T2" fmla="*/ 24 w 59"/>
              <a:gd name="T3" fmla="*/ 0 h 48"/>
              <a:gd name="T4" fmla="*/ 3 w 59"/>
              <a:gd name="T5" fmla="*/ 5 h 48"/>
              <a:gd name="T6" fmla="*/ 0 w 59"/>
              <a:gd name="T7" fmla="*/ 21 h 48"/>
              <a:gd name="T8" fmla="*/ 3 w 59"/>
              <a:gd name="T9" fmla="*/ 45 h 48"/>
              <a:gd name="T10" fmla="*/ 54 w 59"/>
              <a:gd name="T11" fmla="*/ 48 h 48"/>
              <a:gd name="T12" fmla="*/ 56 w 59"/>
              <a:gd name="T13" fmla="*/ 24 h 48"/>
              <a:gd name="T14" fmla="*/ 59 w 59"/>
              <a:gd name="T15" fmla="*/ 8 h 48"/>
              <a:gd name="T16" fmla="*/ 24 w 59"/>
              <a:gd name="T17" fmla="*/ 3 h 48"/>
              <a:gd name="T18" fmla="*/ 38 w 59"/>
              <a:gd name="T19" fmla="*/ 5 h 48"/>
              <a:gd name="T20" fmla="*/ 24 w 59"/>
              <a:gd name="T21" fmla="*/ 3 h 48"/>
              <a:gd name="T22" fmla="*/ 6 w 59"/>
              <a:gd name="T23" fmla="*/ 45 h 48"/>
              <a:gd name="T24" fmla="*/ 11 w 59"/>
              <a:gd name="T25" fmla="*/ 24 h 48"/>
              <a:gd name="T26" fmla="*/ 14 w 59"/>
              <a:gd name="T27" fmla="*/ 29 h 48"/>
              <a:gd name="T28" fmla="*/ 22 w 59"/>
              <a:gd name="T29" fmla="*/ 27 h 48"/>
              <a:gd name="T30" fmla="*/ 38 w 59"/>
              <a:gd name="T31" fmla="*/ 24 h 48"/>
              <a:gd name="T32" fmla="*/ 40 w 59"/>
              <a:gd name="T33" fmla="*/ 29 h 48"/>
              <a:gd name="T34" fmla="*/ 48 w 59"/>
              <a:gd name="T35" fmla="*/ 27 h 48"/>
              <a:gd name="T36" fmla="*/ 54 w 59"/>
              <a:gd name="T37" fmla="*/ 24 h 48"/>
              <a:gd name="T38" fmla="*/ 14 w 59"/>
              <a:gd name="T39" fmla="*/ 27 h 48"/>
              <a:gd name="T40" fmla="*/ 19 w 59"/>
              <a:gd name="T41" fmla="*/ 19 h 48"/>
              <a:gd name="T42" fmla="*/ 14 w 59"/>
              <a:gd name="T43" fmla="*/ 27 h 48"/>
              <a:gd name="T44" fmla="*/ 40 w 59"/>
              <a:gd name="T45" fmla="*/ 19 h 48"/>
              <a:gd name="T46" fmla="*/ 46 w 59"/>
              <a:gd name="T47" fmla="*/ 27 h 48"/>
              <a:gd name="T48" fmla="*/ 56 w 59"/>
              <a:gd name="T49" fmla="*/ 21 h 48"/>
              <a:gd name="T50" fmla="*/ 48 w 59"/>
              <a:gd name="T51" fmla="*/ 19 h 48"/>
              <a:gd name="T52" fmla="*/ 40 w 59"/>
              <a:gd name="T53" fmla="*/ 16 h 48"/>
              <a:gd name="T54" fmla="*/ 38 w 59"/>
              <a:gd name="T55" fmla="*/ 21 h 48"/>
              <a:gd name="T56" fmla="*/ 22 w 59"/>
              <a:gd name="T57" fmla="*/ 19 h 48"/>
              <a:gd name="T58" fmla="*/ 14 w 59"/>
              <a:gd name="T59" fmla="*/ 16 h 48"/>
              <a:gd name="T60" fmla="*/ 11 w 59"/>
              <a:gd name="T61" fmla="*/ 21 h 48"/>
              <a:gd name="T62" fmla="*/ 3 w 59"/>
              <a:gd name="T63" fmla="*/ 8 h 48"/>
              <a:gd name="T64" fmla="*/ 56 w 59"/>
              <a:gd name="T65"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48">
                <a:moveTo>
                  <a:pt x="56" y="5"/>
                </a:moveTo>
                <a:cubicBezTo>
                  <a:pt x="40" y="5"/>
                  <a:pt x="40" y="5"/>
                  <a:pt x="40" y="5"/>
                </a:cubicBezTo>
                <a:cubicBezTo>
                  <a:pt x="40" y="2"/>
                  <a:pt x="38" y="0"/>
                  <a:pt x="35" y="0"/>
                </a:cubicBezTo>
                <a:cubicBezTo>
                  <a:pt x="24" y="0"/>
                  <a:pt x="24" y="0"/>
                  <a:pt x="24" y="0"/>
                </a:cubicBezTo>
                <a:cubicBezTo>
                  <a:pt x="21" y="0"/>
                  <a:pt x="19" y="2"/>
                  <a:pt x="19" y="5"/>
                </a:cubicBezTo>
                <a:cubicBezTo>
                  <a:pt x="3" y="5"/>
                  <a:pt x="3" y="5"/>
                  <a:pt x="3" y="5"/>
                </a:cubicBezTo>
                <a:cubicBezTo>
                  <a:pt x="2" y="5"/>
                  <a:pt x="0" y="7"/>
                  <a:pt x="0" y="8"/>
                </a:cubicBezTo>
                <a:cubicBezTo>
                  <a:pt x="0" y="21"/>
                  <a:pt x="0" y="21"/>
                  <a:pt x="0" y="21"/>
                </a:cubicBezTo>
                <a:cubicBezTo>
                  <a:pt x="0" y="23"/>
                  <a:pt x="2" y="24"/>
                  <a:pt x="3" y="24"/>
                </a:cubicBezTo>
                <a:cubicBezTo>
                  <a:pt x="3" y="45"/>
                  <a:pt x="3" y="45"/>
                  <a:pt x="3" y="45"/>
                </a:cubicBezTo>
                <a:cubicBezTo>
                  <a:pt x="3" y="47"/>
                  <a:pt x="4" y="48"/>
                  <a:pt x="6" y="48"/>
                </a:cubicBezTo>
                <a:cubicBezTo>
                  <a:pt x="54" y="48"/>
                  <a:pt x="54" y="48"/>
                  <a:pt x="54" y="48"/>
                </a:cubicBezTo>
                <a:cubicBezTo>
                  <a:pt x="55" y="48"/>
                  <a:pt x="56" y="47"/>
                  <a:pt x="56" y="45"/>
                </a:cubicBezTo>
                <a:cubicBezTo>
                  <a:pt x="56" y="24"/>
                  <a:pt x="56" y="24"/>
                  <a:pt x="56" y="24"/>
                </a:cubicBezTo>
                <a:cubicBezTo>
                  <a:pt x="58" y="24"/>
                  <a:pt x="59" y="23"/>
                  <a:pt x="59" y="21"/>
                </a:cubicBezTo>
                <a:cubicBezTo>
                  <a:pt x="59" y="8"/>
                  <a:pt x="59" y="8"/>
                  <a:pt x="59" y="8"/>
                </a:cubicBezTo>
                <a:cubicBezTo>
                  <a:pt x="59" y="7"/>
                  <a:pt x="58" y="5"/>
                  <a:pt x="56" y="5"/>
                </a:cubicBezTo>
                <a:close/>
                <a:moveTo>
                  <a:pt x="24" y="3"/>
                </a:moveTo>
                <a:cubicBezTo>
                  <a:pt x="35" y="3"/>
                  <a:pt x="35" y="3"/>
                  <a:pt x="35" y="3"/>
                </a:cubicBezTo>
                <a:cubicBezTo>
                  <a:pt x="36" y="3"/>
                  <a:pt x="38" y="4"/>
                  <a:pt x="38" y="5"/>
                </a:cubicBezTo>
                <a:cubicBezTo>
                  <a:pt x="22" y="5"/>
                  <a:pt x="22" y="5"/>
                  <a:pt x="22" y="5"/>
                </a:cubicBezTo>
                <a:cubicBezTo>
                  <a:pt x="22" y="4"/>
                  <a:pt x="23" y="3"/>
                  <a:pt x="24" y="3"/>
                </a:cubicBezTo>
                <a:close/>
                <a:moveTo>
                  <a:pt x="54" y="45"/>
                </a:moveTo>
                <a:cubicBezTo>
                  <a:pt x="6" y="45"/>
                  <a:pt x="6" y="45"/>
                  <a:pt x="6" y="45"/>
                </a:cubicBezTo>
                <a:cubicBezTo>
                  <a:pt x="6" y="24"/>
                  <a:pt x="6" y="24"/>
                  <a:pt x="6" y="24"/>
                </a:cubicBezTo>
                <a:cubicBezTo>
                  <a:pt x="11" y="24"/>
                  <a:pt x="11" y="24"/>
                  <a:pt x="11" y="24"/>
                </a:cubicBezTo>
                <a:cubicBezTo>
                  <a:pt x="11" y="27"/>
                  <a:pt x="11" y="27"/>
                  <a:pt x="11" y="27"/>
                </a:cubicBezTo>
                <a:cubicBezTo>
                  <a:pt x="11" y="28"/>
                  <a:pt x="12" y="29"/>
                  <a:pt x="14" y="29"/>
                </a:cubicBezTo>
                <a:cubicBezTo>
                  <a:pt x="19" y="29"/>
                  <a:pt x="19" y="29"/>
                  <a:pt x="19" y="29"/>
                </a:cubicBezTo>
                <a:cubicBezTo>
                  <a:pt x="20" y="29"/>
                  <a:pt x="22" y="28"/>
                  <a:pt x="22" y="27"/>
                </a:cubicBezTo>
                <a:cubicBezTo>
                  <a:pt x="22" y="24"/>
                  <a:pt x="22" y="24"/>
                  <a:pt x="22" y="24"/>
                </a:cubicBezTo>
                <a:cubicBezTo>
                  <a:pt x="38" y="24"/>
                  <a:pt x="38" y="24"/>
                  <a:pt x="38" y="24"/>
                </a:cubicBezTo>
                <a:cubicBezTo>
                  <a:pt x="38" y="27"/>
                  <a:pt x="38" y="27"/>
                  <a:pt x="38" y="27"/>
                </a:cubicBezTo>
                <a:cubicBezTo>
                  <a:pt x="38" y="28"/>
                  <a:pt x="39" y="29"/>
                  <a:pt x="40" y="29"/>
                </a:cubicBezTo>
                <a:cubicBezTo>
                  <a:pt x="46" y="29"/>
                  <a:pt x="46" y="29"/>
                  <a:pt x="46" y="29"/>
                </a:cubicBezTo>
                <a:cubicBezTo>
                  <a:pt x="47" y="29"/>
                  <a:pt x="48" y="28"/>
                  <a:pt x="48" y="27"/>
                </a:cubicBezTo>
                <a:cubicBezTo>
                  <a:pt x="48" y="24"/>
                  <a:pt x="48" y="24"/>
                  <a:pt x="48" y="24"/>
                </a:cubicBezTo>
                <a:cubicBezTo>
                  <a:pt x="54" y="24"/>
                  <a:pt x="54" y="24"/>
                  <a:pt x="54" y="24"/>
                </a:cubicBezTo>
                <a:lnTo>
                  <a:pt x="54" y="45"/>
                </a:lnTo>
                <a:close/>
                <a:moveTo>
                  <a:pt x="14" y="27"/>
                </a:moveTo>
                <a:cubicBezTo>
                  <a:pt x="14" y="19"/>
                  <a:pt x="14" y="19"/>
                  <a:pt x="14" y="19"/>
                </a:cubicBezTo>
                <a:cubicBezTo>
                  <a:pt x="19" y="19"/>
                  <a:pt x="19" y="19"/>
                  <a:pt x="19" y="19"/>
                </a:cubicBezTo>
                <a:cubicBezTo>
                  <a:pt x="19" y="27"/>
                  <a:pt x="19" y="27"/>
                  <a:pt x="19" y="27"/>
                </a:cubicBezTo>
                <a:lnTo>
                  <a:pt x="14" y="27"/>
                </a:lnTo>
                <a:close/>
                <a:moveTo>
                  <a:pt x="40" y="27"/>
                </a:moveTo>
                <a:cubicBezTo>
                  <a:pt x="40" y="19"/>
                  <a:pt x="40" y="19"/>
                  <a:pt x="40" y="19"/>
                </a:cubicBezTo>
                <a:cubicBezTo>
                  <a:pt x="46" y="19"/>
                  <a:pt x="46" y="19"/>
                  <a:pt x="46" y="19"/>
                </a:cubicBezTo>
                <a:cubicBezTo>
                  <a:pt x="46" y="27"/>
                  <a:pt x="46" y="27"/>
                  <a:pt x="46" y="27"/>
                </a:cubicBezTo>
                <a:lnTo>
                  <a:pt x="40" y="27"/>
                </a:lnTo>
                <a:close/>
                <a:moveTo>
                  <a:pt x="56" y="21"/>
                </a:moveTo>
                <a:cubicBezTo>
                  <a:pt x="48" y="21"/>
                  <a:pt x="48" y="21"/>
                  <a:pt x="48" y="21"/>
                </a:cubicBezTo>
                <a:cubicBezTo>
                  <a:pt x="48" y="19"/>
                  <a:pt x="48" y="19"/>
                  <a:pt x="48" y="19"/>
                </a:cubicBezTo>
                <a:cubicBezTo>
                  <a:pt x="48" y="17"/>
                  <a:pt x="47" y="16"/>
                  <a:pt x="46" y="16"/>
                </a:cubicBezTo>
                <a:cubicBezTo>
                  <a:pt x="40" y="16"/>
                  <a:pt x="40" y="16"/>
                  <a:pt x="40" y="16"/>
                </a:cubicBezTo>
                <a:cubicBezTo>
                  <a:pt x="39" y="16"/>
                  <a:pt x="38" y="17"/>
                  <a:pt x="38" y="19"/>
                </a:cubicBezTo>
                <a:cubicBezTo>
                  <a:pt x="38" y="21"/>
                  <a:pt x="38" y="21"/>
                  <a:pt x="38" y="21"/>
                </a:cubicBezTo>
                <a:cubicBezTo>
                  <a:pt x="22" y="21"/>
                  <a:pt x="22" y="21"/>
                  <a:pt x="22" y="21"/>
                </a:cubicBezTo>
                <a:cubicBezTo>
                  <a:pt x="22" y="19"/>
                  <a:pt x="22" y="19"/>
                  <a:pt x="22" y="19"/>
                </a:cubicBezTo>
                <a:cubicBezTo>
                  <a:pt x="22" y="17"/>
                  <a:pt x="20" y="16"/>
                  <a:pt x="19" y="16"/>
                </a:cubicBezTo>
                <a:cubicBezTo>
                  <a:pt x="14" y="16"/>
                  <a:pt x="14" y="16"/>
                  <a:pt x="14" y="16"/>
                </a:cubicBezTo>
                <a:cubicBezTo>
                  <a:pt x="12" y="16"/>
                  <a:pt x="11" y="17"/>
                  <a:pt x="11" y="19"/>
                </a:cubicBezTo>
                <a:cubicBezTo>
                  <a:pt x="11" y="21"/>
                  <a:pt x="11" y="21"/>
                  <a:pt x="11" y="21"/>
                </a:cubicBezTo>
                <a:cubicBezTo>
                  <a:pt x="3" y="21"/>
                  <a:pt x="3" y="21"/>
                  <a:pt x="3" y="21"/>
                </a:cubicBezTo>
                <a:cubicBezTo>
                  <a:pt x="3" y="8"/>
                  <a:pt x="3" y="8"/>
                  <a:pt x="3" y="8"/>
                </a:cubicBezTo>
                <a:cubicBezTo>
                  <a:pt x="56" y="8"/>
                  <a:pt x="56" y="8"/>
                  <a:pt x="56" y="8"/>
                </a:cubicBezTo>
                <a:lnTo>
                  <a:pt x="56" y="21"/>
                </a:lnTo>
                <a:close/>
              </a:path>
            </a:pathLst>
          </a:custGeom>
          <a:solidFill>
            <a:srgbClr val="74891A"/>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9" name="TextBox 7"/>
          <p:cNvSpPr txBox="1">
            <a:spLocks noChangeArrowheads="1"/>
          </p:cNvSpPr>
          <p:nvPr/>
        </p:nvSpPr>
        <p:spPr bwMode="auto">
          <a:xfrm flipH="1">
            <a:off x="1033542" y="2849789"/>
            <a:ext cx="18836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Lorem ipsum dolor sit amet, consectetur adipiscing elit, sed do eiusmod </a:t>
            </a:r>
            <a:r>
              <a:rPr kumimoji="0" lang="en-US" altLang="en-US" sz="1200" b="0" i="0" u="none" strike="noStrike" kern="1200" cap="none" spc="0" normalizeH="0" baseline="0" noProof="0" smtClean="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tempor</a:t>
            </a:r>
            <a:endPar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1" name="Freeform 1"/>
          <p:cNvSpPr/>
          <p:nvPr/>
        </p:nvSpPr>
        <p:spPr>
          <a:xfrm rot="10800000" flipV="1">
            <a:off x="3509847"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4D5F2E"/>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2" name="Freeform 72"/>
          <p:cNvSpPr>
            <a:spLocks noEditPoints="1"/>
          </p:cNvSpPr>
          <p:nvPr/>
        </p:nvSpPr>
        <p:spPr bwMode="auto">
          <a:xfrm>
            <a:off x="4468457" y="4985155"/>
            <a:ext cx="494802" cy="487304"/>
          </a:xfrm>
          <a:custGeom>
            <a:avLst/>
            <a:gdLst>
              <a:gd name="T0" fmla="*/ 13 w 59"/>
              <a:gd name="T1" fmla="*/ 39 h 58"/>
              <a:gd name="T2" fmla="*/ 15 w 59"/>
              <a:gd name="T3" fmla="*/ 38 h 58"/>
              <a:gd name="T4" fmla="*/ 15 w 59"/>
              <a:gd name="T5" fmla="*/ 37 h 58"/>
              <a:gd name="T6" fmla="*/ 14 w 59"/>
              <a:gd name="T7" fmla="*/ 36 h 58"/>
              <a:gd name="T8" fmla="*/ 13 w 59"/>
              <a:gd name="T9" fmla="*/ 36 h 58"/>
              <a:gd name="T10" fmla="*/ 11 w 59"/>
              <a:gd name="T11" fmla="*/ 37 h 58"/>
              <a:gd name="T12" fmla="*/ 11 w 59"/>
              <a:gd name="T13" fmla="*/ 38 h 58"/>
              <a:gd name="T14" fmla="*/ 12 w 59"/>
              <a:gd name="T15" fmla="*/ 40 h 58"/>
              <a:gd name="T16" fmla="*/ 13 w 59"/>
              <a:gd name="T17" fmla="*/ 39 h 58"/>
              <a:gd name="T18" fmla="*/ 22 w 59"/>
              <a:gd name="T19" fmla="*/ 38 h 58"/>
              <a:gd name="T20" fmla="*/ 20 w 59"/>
              <a:gd name="T21" fmla="*/ 37 h 58"/>
              <a:gd name="T22" fmla="*/ 19 w 59"/>
              <a:gd name="T23" fmla="*/ 37 h 58"/>
              <a:gd name="T24" fmla="*/ 6 w 59"/>
              <a:gd name="T25" fmla="*/ 51 h 58"/>
              <a:gd name="T26" fmla="*/ 6 w 59"/>
              <a:gd name="T27" fmla="*/ 52 h 58"/>
              <a:gd name="T28" fmla="*/ 7 w 59"/>
              <a:gd name="T29" fmla="*/ 53 h 58"/>
              <a:gd name="T30" fmla="*/ 8 w 59"/>
              <a:gd name="T31" fmla="*/ 53 h 58"/>
              <a:gd name="T32" fmla="*/ 21 w 59"/>
              <a:gd name="T33" fmla="*/ 39 h 58"/>
              <a:gd name="T34" fmla="*/ 22 w 59"/>
              <a:gd name="T35" fmla="*/ 38 h 58"/>
              <a:gd name="T36" fmla="*/ 22 w 59"/>
              <a:gd name="T37" fmla="*/ 44 h 58"/>
              <a:gd name="T38" fmla="*/ 21 w 59"/>
              <a:gd name="T39" fmla="*/ 44 h 58"/>
              <a:gd name="T40" fmla="*/ 17 w 59"/>
              <a:gd name="T41" fmla="*/ 48 h 58"/>
              <a:gd name="T42" fmla="*/ 16 w 59"/>
              <a:gd name="T43" fmla="*/ 49 h 58"/>
              <a:gd name="T44" fmla="*/ 18 w 59"/>
              <a:gd name="T45" fmla="*/ 50 h 58"/>
              <a:gd name="T46" fmla="*/ 19 w 59"/>
              <a:gd name="T47" fmla="*/ 50 h 58"/>
              <a:gd name="T48" fmla="*/ 23 w 59"/>
              <a:gd name="T49" fmla="*/ 46 h 58"/>
              <a:gd name="T50" fmla="*/ 23 w 59"/>
              <a:gd name="T51" fmla="*/ 45 h 58"/>
              <a:gd name="T52" fmla="*/ 22 w 59"/>
              <a:gd name="T53" fmla="*/ 44 h 58"/>
              <a:gd name="T54" fmla="*/ 59 w 59"/>
              <a:gd name="T55" fmla="*/ 1 h 58"/>
              <a:gd name="T56" fmla="*/ 58 w 59"/>
              <a:gd name="T57" fmla="*/ 0 h 58"/>
              <a:gd name="T58" fmla="*/ 57 w 59"/>
              <a:gd name="T59" fmla="*/ 0 h 58"/>
              <a:gd name="T60" fmla="*/ 57 w 59"/>
              <a:gd name="T61" fmla="*/ 0 h 58"/>
              <a:gd name="T62" fmla="*/ 1 w 59"/>
              <a:gd name="T63" fmla="*/ 24 h 58"/>
              <a:gd name="T64" fmla="*/ 1 w 59"/>
              <a:gd name="T65" fmla="*/ 24 h 58"/>
              <a:gd name="T66" fmla="*/ 1 w 59"/>
              <a:gd name="T67" fmla="*/ 24 h 58"/>
              <a:gd name="T68" fmla="*/ 1 w 59"/>
              <a:gd name="T69" fmla="*/ 24 h 58"/>
              <a:gd name="T70" fmla="*/ 0 w 59"/>
              <a:gd name="T71" fmla="*/ 25 h 58"/>
              <a:gd name="T72" fmla="*/ 1 w 59"/>
              <a:gd name="T73" fmla="*/ 26 h 58"/>
              <a:gd name="T74" fmla="*/ 1 w 59"/>
              <a:gd name="T75" fmla="*/ 26 h 58"/>
              <a:gd name="T76" fmla="*/ 23 w 59"/>
              <a:gd name="T77" fmla="*/ 35 h 58"/>
              <a:gd name="T78" fmla="*/ 32 w 59"/>
              <a:gd name="T79" fmla="*/ 57 h 58"/>
              <a:gd name="T80" fmla="*/ 32 w 59"/>
              <a:gd name="T81" fmla="*/ 57 h 58"/>
              <a:gd name="T82" fmla="*/ 34 w 59"/>
              <a:gd name="T83" fmla="*/ 58 h 58"/>
              <a:gd name="T84" fmla="*/ 35 w 59"/>
              <a:gd name="T85" fmla="*/ 58 h 58"/>
              <a:gd name="T86" fmla="*/ 35 w 59"/>
              <a:gd name="T87" fmla="*/ 58 h 58"/>
              <a:gd name="T88" fmla="*/ 35 w 59"/>
              <a:gd name="T89" fmla="*/ 58 h 58"/>
              <a:gd name="T90" fmla="*/ 35 w 59"/>
              <a:gd name="T91" fmla="*/ 58 h 58"/>
              <a:gd name="T92" fmla="*/ 59 w 59"/>
              <a:gd name="T93" fmla="*/ 2 h 58"/>
              <a:gd name="T94" fmla="*/ 59 w 59"/>
              <a:gd name="T95" fmla="*/ 2 h 58"/>
              <a:gd name="T96" fmla="*/ 59 w 59"/>
              <a:gd name="T97" fmla="*/ 1 h 58"/>
              <a:gd name="T98" fmla="*/ 5 w 59"/>
              <a:gd name="T99" fmla="*/ 25 h 58"/>
              <a:gd name="T100" fmla="*/ 52 w 59"/>
              <a:gd name="T101" fmla="*/ 5 h 58"/>
              <a:gd name="T102" fmla="*/ 24 w 59"/>
              <a:gd name="T103" fmla="*/ 33 h 58"/>
              <a:gd name="T104" fmla="*/ 5 w 59"/>
              <a:gd name="T105" fmla="*/ 25 h 58"/>
              <a:gd name="T106" fmla="*/ 34 w 59"/>
              <a:gd name="T107" fmla="*/ 54 h 58"/>
              <a:gd name="T108" fmla="*/ 26 w 59"/>
              <a:gd name="T109" fmla="*/ 35 h 58"/>
              <a:gd name="T110" fmla="*/ 54 w 59"/>
              <a:gd name="T111" fmla="*/ 7 h 58"/>
              <a:gd name="T112" fmla="*/ 34 w 59"/>
              <a:gd name="T113" fmla="*/ 5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58">
                <a:moveTo>
                  <a:pt x="13" y="39"/>
                </a:moveTo>
                <a:cubicBezTo>
                  <a:pt x="15" y="38"/>
                  <a:pt x="15" y="38"/>
                  <a:pt x="15" y="38"/>
                </a:cubicBezTo>
                <a:cubicBezTo>
                  <a:pt x="15" y="38"/>
                  <a:pt x="15" y="37"/>
                  <a:pt x="15" y="37"/>
                </a:cubicBezTo>
                <a:cubicBezTo>
                  <a:pt x="15" y="36"/>
                  <a:pt x="14" y="36"/>
                  <a:pt x="14" y="36"/>
                </a:cubicBezTo>
                <a:cubicBezTo>
                  <a:pt x="13" y="36"/>
                  <a:pt x="13" y="36"/>
                  <a:pt x="13" y="36"/>
                </a:cubicBezTo>
                <a:cubicBezTo>
                  <a:pt x="11" y="37"/>
                  <a:pt x="11" y="37"/>
                  <a:pt x="11" y="37"/>
                </a:cubicBezTo>
                <a:cubicBezTo>
                  <a:pt x="11" y="38"/>
                  <a:pt x="11" y="38"/>
                  <a:pt x="11" y="38"/>
                </a:cubicBezTo>
                <a:cubicBezTo>
                  <a:pt x="11" y="39"/>
                  <a:pt x="12" y="40"/>
                  <a:pt x="12" y="40"/>
                </a:cubicBezTo>
                <a:cubicBezTo>
                  <a:pt x="13" y="40"/>
                  <a:pt x="13" y="40"/>
                  <a:pt x="13" y="39"/>
                </a:cubicBezTo>
                <a:close/>
                <a:moveTo>
                  <a:pt x="22" y="38"/>
                </a:moveTo>
                <a:cubicBezTo>
                  <a:pt x="22" y="38"/>
                  <a:pt x="21" y="37"/>
                  <a:pt x="20" y="37"/>
                </a:cubicBezTo>
                <a:cubicBezTo>
                  <a:pt x="20" y="37"/>
                  <a:pt x="20" y="37"/>
                  <a:pt x="19" y="37"/>
                </a:cubicBezTo>
                <a:cubicBezTo>
                  <a:pt x="6" y="51"/>
                  <a:pt x="6" y="51"/>
                  <a:pt x="6" y="51"/>
                </a:cubicBezTo>
                <a:cubicBezTo>
                  <a:pt x="6" y="51"/>
                  <a:pt x="6" y="51"/>
                  <a:pt x="6" y="52"/>
                </a:cubicBezTo>
                <a:cubicBezTo>
                  <a:pt x="6" y="52"/>
                  <a:pt x="6" y="53"/>
                  <a:pt x="7" y="53"/>
                </a:cubicBezTo>
                <a:cubicBezTo>
                  <a:pt x="7" y="53"/>
                  <a:pt x="8" y="53"/>
                  <a:pt x="8" y="53"/>
                </a:cubicBezTo>
                <a:cubicBezTo>
                  <a:pt x="21" y="39"/>
                  <a:pt x="21" y="39"/>
                  <a:pt x="21" y="39"/>
                </a:cubicBezTo>
                <a:cubicBezTo>
                  <a:pt x="22" y="39"/>
                  <a:pt x="22" y="39"/>
                  <a:pt x="22" y="38"/>
                </a:cubicBezTo>
                <a:close/>
                <a:moveTo>
                  <a:pt x="22" y="44"/>
                </a:moveTo>
                <a:cubicBezTo>
                  <a:pt x="21" y="44"/>
                  <a:pt x="21" y="44"/>
                  <a:pt x="21" y="44"/>
                </a:cubicBezTo>
                <a:cubicBezTo>
                  <a:pt x="17" y="48"/>
                  <a:pt x="17" y="48"/>
                  <a:pt x="17" y="48"/>
                </a:cubicBezTo>
                <a:cubicBezTo>
                  <a:pt x="16" y="48"/>
                  <a:pt x="16" y="49"/>
                  <a:pt x="16" y="49"/>
                </a:cubicBezTo>
                <a:cubicBezTo>
                  <a:pt x="16" y="50"/>
                  <a:pt x="17" y="50"/>
                  <a:pt x="18" y="50"/>
                </a:cubicBezTo>
                <a:cubicBezTo>
                  <a:pt x="18" y="50"/>
                  <a:pt x="18" y="50"/>
                  <a:pt x="19" y="50"/>
                </a:cubicBezTo>
                <a:cubicBezTo>
                  <a:pt x="23" y="46"/>
                  <a:pt x="23" y="46"/>
                  <a:pt x="23" y="46"/>
                </a:cubicBezTo>
                <a:cubicBezTo>
                  <a:pt x="23" y="46"/>
                  <a:pt x="23" y="45"/>
                  <a:pt x="23" y="45"/>
                </a:cubicBezTo>
                <a:cubicBezTo>
                  <a:pt x="23" y="44"/>
                  <a:pt x="22" y="44"/>
                  <a:pt x="22" y="44"/>
                </a:cubicBezTo>
                <a:close/>
                <a:moveTo>
                  <a:pt x="59" y="1"/>
                </a:moveTo>
                <a:cubicBezTo>
                  <a:pt x="59" y="0"/>
                  <a:pt x="58" y="0"/>
                  <a:pt x="58" y="0"/>
                </a:cubicBezTo>
                <a:cubicBezTo>
                  <a:pt x="57" y="0"/>
                  <a:pt x="57" y="0"/>
                  <a:pt x="57" y="0"/>
                </a:cubicBezTo>
                <a:cubicBezTo>
                  <a:pt x="57" y="0"/>
                  <a:pt x="57" y="0"/>
                  <a:pt x="57" y="0"/>
                </a:cubicBezTo>
                <a:cubicBezTo>
                  <a:pt x="1" y="24"/>
                  <a:pt x="1" y="24"/>
                  <a:pt x="1" y="24"/>
                </a:cubicBezTo>
                <a:cubicBezTo>
                  <a:pt x="1" y="24"/>
                  <a:pt x="1" y="24"/>
                  <a:pt x="1" y="24"/>
                </a:cubicBezTo>
                <a:cubicBezTo>
                  <a:pt x="1" y="24"/>
                  <a:pt x="1" y="24"/>
                  <a:pt x="1" y="24"/>
                </a:cubicBezTo>
                <a:cubicBezTo>
                  <a:pt x="1" y="24"/>
                  <a:pt x="1" y="24"/>
                  <a:pt x="1" y="24"/>
                </a:cubicBezTo>
                <a:cubicBezTo>
                  <a:pt x="1" y="24"/>
                  <a:pt x="0" y="24"/>
                  <a:pt x="0" y="25"/>
                </a:cubicBezTo>
                <a:cubicBezTo>
                  <a:pt x="0" y="26"/>
                  <a:pt x="1" y="26"/>
                  <a:pt x="1" y="26"/>
                </a:cubicBezTo>
                <a:cubicBezTo>
                  <a:pt x="1" y="26"/>
                  <a:pt x="1" y="26"/>
                  <a:pt x="1" y="26"/>
                </a:cubicBezTo>
                <a:cubicBezTo>
                  <a:pt x="23" y="35"/>
                  <a:pt x="23" y="35"/>
                  <a:pt x="23" y="35"/>
                </a:cubicBezTo>
                <a:cubicBezTo>
                  <a:pt x="32" y="57"/>
                  <a:pt x="32" y="57"/>
                  <a:pt x="32" y="57"/>
                </a:cubicBezTo>
                <a:cubicBezTo>
                  <a:pt x="32" y="57"/>
                  <a:pt x="32" y="57"/>
                  <a:pt x="32" y="57"/>
                </a:cubicBezTo>
                <a:cubicBezTo>
                  <a:pt x="33" y="58"/>
                  <a:pt x="33" y="58"/>
                  <a:pt x="34" y="58"/>
                </a:cubicBezTo>
                <a:cubicBezTo>
                  <a:pt x="34" y="58"/>
                  <a:pt x="35" y="58"/>
                  <a:pt x="35" y="58"/>
                </a:cubicBezTo>
                <a:cubicBezTo>
                  <a:pt x="35" y="58"/>
                  <a:pt x="35" y="58"/>
                  <a:pt x="35" y="58"/>
                </a:cubicBezTo>
                <a:cubicBezTo>
                  <a:pt x="35" y="58"/>
                  <a:pt x="35" y="58"/>
                  <a:pt x="35" y="58"/>
                </a:cubicBezTo>
                <a:cubicBezTo>
                  <a:pt x="35" y="58"/>
                  <a:pt x="35" y="58"/>
                  <a:pt x="35" y="58"/>
                </a:cubicBezTo>
                <a:cubicBezTo>
                  <a:pt x="59" y="2"/>
                  <a:pt x="59" y="2"/>
                  <a:pt x="59" y="2"/>
                </a:cubicBezTo>
                <a:cubicBezTo>
                  <a:pt x="59" y="2"/>
                  <a:pt x="59" y="2"/>
                  <a:pt x="59" y="2"/>
                </a:cubicBezTo>
                <a:cubicBezTo>
                  <a:pt x="59" y="1"/>
                  <a:pt x="59" y="1"/>
                  <a:pt x="59" y="1"/>
                </a:cubicBezTo>
                <a:close/>
                <a:moveTo>
                  <a:pt x="5" y="25"/>
                </a:moveTo>
                <a:cubicBezTo>
                  <a:pt x="52" y="5"/>
                  <a:pt x="52" y="5"/>
                  <a:pt x="52" y="5"/>
                </a:cubicBezTo>
                <a:cubicBezTo>
                  <a:pt x="24" y="33"/>
                  <a:pt x="24" y="33"/>
                  <a:pt x="24" y="33"/>
                </a:cubicBezTo>
                <a:lnTo>
                  <a:pt x="5" y="25"/>
                </a:lnTo>
                <a:close/>
                <a:moveTo>
                  <a:pt x="34" y="54"/>
                </a:moveTo>
                <a:cubicBezTo>
                  <a:pt x="26" y="35"/>
                  <a:pt x="26" y="35"/>
                  <a:pt x="26" y="35"/>
                </a:cubicBezTo>
                <a:cubicBezTo>
                  <a:pt x="54" y="7"/>
                  <a:pt x="54" y="7"/>
                  <a:pt x="54" y="7"/>
                </a:cubicBezTo>
                <a:lnTo>
                  <a:pt x="34" y="54"/>
                </a:lnTo>
                <a:close/>
              </a:path>
            </a:pathLst>
          </a:custGeom>
          <a:solidFill>
            <a:srgbClr val="4D5F2E"/>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3" name="TextBox 7"/>
          <p:cNvSpPr txBox="1">
            <a:spLocks noChangeArrowheads="1"/>
          </p:cNvSpPr>
          <p:nvPr/>
        </p:nvSpPr>
        <p:spPr bwMode="auto">
          <a:xfrm flipH="1">
            <a:off x="3793827" y="2849789"/>
            <a:ext cx="18836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Lorem ipsum dolor sit amet, consectetur adipiscing elit, sed do eiusmod </a:t>
            </a:r>
            <a:r>
              <a:rPr kumimoji="0" lang="en-US" altLang="en-US" sz="1200" b="0" i="0" u="none" strike="noStrike" kern="1200" cap="none" spc="0" normalizeH="0" baseline="0" noProof="0" smtClean="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tempor</a:t>
            </a:r>
            <a:endPar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4" name="Freeform 3"/>
          <p:cNvSpPr/>
          <p:nvPr/>
        </p:nvSpPr>
        <p:spPr>
          <a:xfrm rot="10800000" flipV="1">
            <a:off x="6270131"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74891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5" name="Freeform 76"/>
          <p:cNvSpPr>
            <a:spLocks noEditPoints="1"/>
          </p:cNvSpPr>
          <p:nvPr/>
        </p:nvSpPr>
        <p:spPr bwMode="auto">
          <a:xfrm>
            <a:off x="7227493" y="4985155"/>
            <a:ext cx="497300" cy="487304"/>
          </a:xfrm>
          <a:custGeom>
            <a:avLst/>
            <a:gdLst>
              <a:gd name="T0" fmla="*/ 54 w 59"/>
              <a:gd name="T1" fmla="*/ 22 h 58"/>
              <a:gd name="T2" fmla="*/ 53 w 59"/>
              <a:gd name="T3" fmla="*/ 14 h 58"/>
              <a:gd name="T4" fmla="*/ 48 w 59"/>
              <a:gd name="T5" fmla="*/ 5 h 58"/>
              <a:gd name="T6" fmla="*/ 45 w 59"/>
              <a:gd name="T7" fmla="*/ 5 h 58"/>
              <a:gd name="T8" fmla="*/ 36 w 59"/>
              <a:gd name="T9" fmla="*/ 4 h 58"/>
              <a:gd name="T10" fmla="*/ 34 w 59"/>
              <a:gd name="T11" fmla="*/ 0 h 58"/>
              <a:gd name="T12" fmla="*/ 24 w 59"/>
              <a:gd name="T13" fmla="*/ 2 h 58"/>
              <a:gd name="T14" fmla="*/ 17 w 59"/>
              <a:gd name="T15" fmla="*/ 7 h 58"/>
              <a:gd name="T16" fmla="*/ 13 w 59"/>
              <a:gd name="T17" fmla="*/ 5 h 58"/>
              <a:gd name="T18" fmla="*/ 6 w 59"/>
              <a:gd name="T19" fmla="*/ 11 h 58"/>
              <a:gd name="T20" fmla="*/ 8 w 59"/>
              <a:gd name="T21" fmla="*/ 16 h 58"/>
              <a:gd name="T22" fmla="*/ 2 w 59"/>
              <a:gd name="T23" fmla="*/ 23 h 58"/>
              <a:gd name="T24" fmla="*/ 0 w 59"/>
              <a:gd name="T25" fmla="*/ 33 h 58"/>
              <a:gd name="T26" fmla="*/ 5 w 59"/>
              <a:gd name="T27" fmla="*/ 36 h 58"/>
              <a:gd name="T28" fmla="*/ 6 w 59"/>
              <a:gd name="T29" fmla="*/ 44 h 58"/>
              <a:gd name="T30" fmla="*/ 12 w 59"/>
              <a:gd name="T31" fmla="*/ 53 h 58"/>
              <a:gd name="T32" fmla="*/ 14 w 59"/>
              <a:gd name="T33" fmla="*/ 53 h 58"/>
              <a:gd name="T34" fmla="*/ 23 w 59"/>
              <a:gd name="T35" fmla="*/ 54 h 58"/>
              <a:gd name="T36" fmla="*/ 26 w 59"/>
              <a:gd name="T37" fmla="*/ 58 h 58"/>
              <a:gd name="T38" fmla="*/ 36 w 59"/>
              <a:gd name="T39" fmla="*/ 56 h 58"/>
              <a:gd name="T40" fmla="*/ 42 w 59"/>
              <a:gd name="T41" fmla="*/ 51 h 58"/>
              <a:gd name="T42" fmla="*/ 46 w 59"/>
              <a:gd name="T43" fmla="*/ 53 h 58"/>
              <a:gd name="T44" fmla="*/ 53 w 59"/>
              <a:gd name="T45" fmla="*/ 47 h 58"/>
              <a:gd name="T46" fmla="*/ 52 w 59"/>
              <a:gd name="T47" fmla="*/ 42 h 58"/>
              <a:gd name="T48" fmla="*/ 57 w 59"/>
              <a:gd name="T49" fmla="*/ 35 h 58"/>
              <a:gd name="T50" fmla="*/ 59 w 59"/>
              <a:gd name="T51" fmla="*/ 25 h 58"/>
              <a:gd name="T52" fmla="*/ 56 w 59"/>
              <a:gd name="T53" fmla="*/ 32 h 58"/>
              <a:gd name="T54" fmla="*/ 54 w 59"/>
              <a:gd name="T55" fmla="*/ 33 h 58"/>
              <a:gd name="T56" fmla="*/ 49 w 59"/>
              <a:gd name="T57" fmla="*/ 40 h 58"/>
              <a:gd name="T58" fmla="*/ 51 w 59"/>
              <a:gd name="T59" fmla="*/ 46 h 58"/>
              <a:gd name="T60" fmla="*/ 46 w 59"/>
              <a:gd name="T61" fmla="*/ 50 h 58"/>
              <a:gd name="T62" fmla="*/ 42 w 59"/>
              <a:gd name="T63" fmla="*/ 48 h 58"/>
              <a:gd name="T64" fmla="*/ 36 w 59"/>
              <a:gd name="T65" fmla="*/ 51 h 58"/>
              <a:gd name="T66" fmla="*/ 33 w 59"/>
              <a:gd name="T67" fmla="*/ 56 h 58"/>
              <a:gd name="T68" fmla="*/ 26 w 59"/>
              <a:gd name="T69" fmla="*/ 56 h 58"/>
              <a:gd name="T70" fmla="*/ 24 w 59"/>
              <a:gd name="T71" fmla="*/ 51 h 58"/>
              <a:gd name="T72" fmla="*/ 17 w 59"/>
              <a:gd name="T73" fmla="*/ 48 h 58"/>
              <a:gd name="T74" fmla="*/ 13 w 59"/>
              <a:gd name="T75" fmla="*/ 50 h 58"/>
              <a:gd name="T76" fmla="*/ 8 w 59"/>
              <a:gd name="T77" fmla="*/ 46 h 58"/>
              <a:gd name="T78" fmla="*/ 10 w 59"/>
              <a:gd name="T79" fmla="*/ 40 h 58"/>
              <a:gd name="T80" fmla="*/ 6 w 59"/>
              <a:gd name="T81" fmla="*/ 33 h 58"/>
              <a:gd name="T82" fmla="*/ 3 w 59"/>
              <a:gd name="T83" fmla="*/ 32 h 58"/>
              <a:gd name="T84" fmla="*/ 6 w 59"/>
              <a:gd name="T85" fmla="*/ 25 h 58"/>
              <a:gd name="T86" fmla="*/ 10 w 59"/>
              <a:gd name="T87" fmla="*/ 18 h 58"/>
              <a:gd name="T88" fmla="*/ 8 w 59"/>
              <a:gd name="T89" fmla="*/ 12 h 58"/>
              <a:gd name="T90" fmla="*/ 13 w 59"/>
              <a:gd name="T91" fmla="*/ 8 h 58"/>
              <a:gd name="T92" fmla="*/ 17 w 59"/>
              <a:gd name="T93" fmla="*/ 10 h 58"/>
              <a:gd name="T94" fmla="*/ 24 w 59"/>
              <a:gd name="T95" fmla="*/ 7 h 58"/>
              <a:gd name="T96" fmla="*/ 26 w 59"/>
              <a:gd name="T97" fmla="*/ 2 h 58"/>
              <a:gd name="T98" fmla="*/ 33 w 59"/>
              <a:gd name="T99" fmla="*/ 2 h 58"/>
              <a:gd name="T100" fmla="*/ 36 w 59"/>
              <a:gd name="T101" fmla="*/ 7 h 58"/>
              <a:gd name="T102" fmla="*/ 42 w 59"/>
              <a:gd name="T103" fmla="*/ 10 h 58"/>
              <a:gd name="T104" fmla="*/ 46 w 59"/>
              <a:gd name="T105" fmla="*/ 8 h 58"/>
              <a:gd name="T106" fmla="*/ 51 w 59"/>
              <a:gd name="T107" fmla="*/ 13 h 58"/>
              <a:gd name="T108" fmla="*/ 49 w 59"/>
              <a:gd name="T109" fmla="*/ 18 h 58"/>
              <a:gd name="T110" fmla="*/ 54 w 59"/>
              <a:gd name="T111" fmla="*/ 25 h 58"/>
              <a:gd name="T112" fmla="*/ 56 w 59"/>
              <a:gd name="T113" fmla="*/ 32 h 58"/>
              <a:gd name="T114" fmla="*/ 16 w 59"/>
              <a:gd name="T115" fmla="*/ 29 h 58"/>
              <a:gd name="T116" fmla="*/ 43 w 59"/>
              <a:gd name="T117" fmla="*/ 29 h 58"/>
              <a:gd name="T118" fmla="*/ 30 w 59"/>
              <a:gd name="T119" fmla="*/ 40 h 58"/>
              <a:gd name="T120" fmla="*/ 30 w 59"/>
              <a:gd name="T121" fmla="*/ 18 h 58"/>
              <a:gd name="T122" fmla="*/ 30 w 59"/>
              <a:gd name="T123"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 h="58">
                <a:moveTo>
                  <a:pt x="57" y="23"/>
                </a:moveTo>
                <a:cubicBezTo>
                  <a:pt x="54" y="22"/>
                  <a:pt x="54" y="22"/>
                  <a:pt x="54" y="22"/>
                </a:cubicBezTo>
                <a:cubicBezTo>
                  <a:pt x="54" y="20"/>
                  <a:pt x="53" y="18"/>
                  <a:pt x="52" y="16"/>
                </a:cubicBezTo>
                <a:cubicBezTo>
                  <a:pt x="53" y="14"/>
                  <a:pt x="53" y="14"/>
                  <a:pt x="53" y="14"/>
                </a:cubicBezTo>
                <a:cubicBezTo>
                  <a:pt x="54" y="13"/>
                  <a:pt x="54" y="12"/>
                  <a:pt x="53" y="11"/>
                </a:cubicBezTo>
                <a:cubicBezTo>
                  <a:pt x="48" y="5"/>
                  <a:pt x="48" y="5"/>
                  <a:pt x="48" y="5"/>
                </a:cubicBezTo>
                <a:cubicBezTo>
                  <a:pt x="47" y="5"/>
                  <a:pt x="47" y="5"/>
                  <a:pt x="46" y="5"/>
                </a:cubicBezTo>
                <a:cubicBezTo>
                  <a:pt x="46" y="5"/>
                  <a:pt x="45" y="5"/>
                  <a:pt x="45" y="5"/>
                </a:cubicBezTo>
                <a:cubicBezTo>
                  <a:pt x="42" y="7"/>
                  <a:pt x="42" y="7"/>
                  <a:pt x="42" y="7"/>
                </a:cubicBezTo>
                <a:cubicBezTo>
                  <a:pt x="40" y="6"/>
                  <a:pt x="38" y="5"/>
                  <a:pt x="36" y="4"/>
                </a:cubicBezTo>
                <a:cubicBezTo>
                  <a:pt x="36" y="2"/>
                  <a:pt x="36" y="2"/>
                  <a:pt x="36" y="2"/>
                </a:cubicBezTo>
                <a:cubicBezTo>
                  <a:pt x="35" y="1"/>
                  <a:pt x="35" y="0"/>
                  <a:pt x="34" y="0"/>
                </a:cubicBezTo>
                <a:cubicBezTo>
                  <a:pt x="26" y="0"/>
                  <a:pt x="26" y="0"/>
                  <a:pt x="26" y="0"/>
                </a:cubicBezTo>
                <a:cubicBezTo>
                  <a:pt x="25" y="0"/>
                  <a:pt x="24" y="1"/>
                  <a:pt x="24" y="2"/>
                </a:cubicBezTo>
                <a:cubicBezTo>
                  <a:pt x="23" y="4"/>
                  <a:pt x="23" y="4"/>
                  <a:pt x="23" y="4"/>
                </a:cubicBezTo>
                <a:cubicBezTo>
                  <a:pt x="21" y="5"/>
                  <a:pt x="19" y="6"/>
                  <a:pt x="17" y="7"/>
                </a:cubicBezTo>
                <a:cubicBezTo>
                  <a:pt x="14" y="5"/>
                  <a:pt x="14" y="5"/>
                  <a:pt x="14" y="5"/>
                </a:cubicBezTo>
                <a:cubicBezTo>
                  <a:pt x="14" y="5"/>
                  <a:pt x="13" y="5"/>
                  <a:pt x="13" y="5"/>
                </a:cubicBezTo>
                <a:cubicBezTo>
                  <a:pt x="12" y="5"/>
                  <a:pt x="12" y="5"/>
                  <a:pt x="12" y="5"/>
                </a:cubicBezTo>
                <a:cubicBezTo>
                  <a:pt x="6" y="11"/>
                  <a:pt x="6" y="11"/>
                  <a:pt x="6" y="11"/>
                </a:cubicBezTo>
                <a:cubicBezTo>
                  <a:pt x="5" y="12"/>
                  <a:pt x="6" y="13"/>
                  <a:pt x="6" y="14"/>
                </a:cubicBezTo>
                <a:cubicBezTo>
                  <a:pt x="8" y="16"/>
                  <a:pt x="8" y="16"/>
                  <a:pt x="8" y="16"/>
                </a:cubicBezTo>
                <a:cubicBezTo>
                  <a:pt x="7" y="18"/>
                  <a:pt x="6" y="20"/>
                  <a:pt x="5" y="22"/>
                </a:cubicBezTo>
                <a:cubicBezTo>
                  <a:pt x="2" y="23"/>
                  <a:pt x="2" y="23"/>
                  <a:pt x="2" y="23"/>
                </a:cubicBezTo>
                <a:cubicBezTo>
                  <a:pt x="1" y="23"/>
                  <a:pt x="0" y="24"/>
                  <a:pt x="0" y="25"/>
                </a:cubicBezTo>
                <a:cubicBezTo>
                  <a:pt x="0" y="33"/>
                  <a:pt x="0" y="33"/>
                  <a:pt x="0" y="33"/>
                </a:cubicBezTo>
                <a:cubicBezTo>
                  <a:pt x="0" y="34"/>
                  <a:pt x="1" y="35"/>
                  <a:pt x="2" y="35"/>
                </a:cubicBezTo>
                <a:cubicBezTo>
                  <a:pt x="5" y="36"/>
                  <a:pt x="5" y="36"/>
                  <a:pt x="5" y="36"/>
                </a:cubicBezTo>
                <a:cubicBezTo>
                  <a:pt x="6" y="38"/>
                  <a:pt x="7" y="40"/>
                  <a:pt x="8" y="42"/>
                </a:cubicBezTo>
                <a:cubicBezTo>
                  <a:pt x="6" y="44"/>
                  <a:pt x="6" y="44"/>
                  <a:pt x="6" y="44"/>
                </a:cubicBezTo>
                <a:cubicBezTo>
                  <a:pt x="6" y="45"/>
                  <a:pt x="5" y="46"/>
                  <a:pt x="6" y="47"/>
                </a:cubicBezTo>
                <a:cubicBezTo>
                  <a:pt x="12" y="53"/>
                  <a:pt x="12" y="53"/>
                  <a:pt x="12" y="53"/>
                </a:cubicBezTo>
                <a:cubicBezTo>
                  <a:pt x="12" y="53"/>
                  <a:pt x="12" y="53"/>
                  <a:pt x="13" y="53"/>
                </a:cubicBezTo>
                <a:cubicBezTo>
                  <a:pt x="13" y="53"/>
                  <a:pt x="14" y="53"/>
                  <a:pt x="14" y="53"/>
                </a:cubicBezTo>
                <a:cubicBezTo>
                  <a:pt x="17" y="51"/>
                  <a:pt x="17" y="51"/>
                  <a:pt x="17" y="51"/>
                </a:cubicBezTo>
                <a:cubicBezTo>
                  <a:pt x="19" y="52"/>
                  <a:pt x="21" y="53"/>
                  <a:pt x="23" y="54"/>
                </a:cubicBezTo>
                <a:cubicBezTo>
                  <a:pt x="24" y="56"/>
                  <a:pt x="24" y="56"/>
                  <a:pt x="24" y="56"/>
                </a:cubicBezTo>
                <a:cubicBezTo>
                  <a:pt x="24" y="57"/>
                  <a:pt x="25" y="58"/>
                  <a:pt x="26" y="58"/>
                </a:cubicBezTo>
                <a:cubicBezTo>
                  <a:pt x="34" y="58"/>
                  <a:pt x="34" y="58"/>
                  <a:pt x="34" y="58"/>
                </a:cubicBezTo>
                <a:cubicBezTo>
                  <a:pt x="35" y="58"/>
                  <a:pt x="35" y="57"/>
                  <a:pt x="36" y="56"/>
                </a:cubicBezTo>
                <a:cubicBezTo>
                  <a:pt x="36" y="54"/>
                  <a:pt x="36" y="54"/>
                  <a:pt x="36" y="54"/>
                </a:cubicBezTo>
                <a:cubicBezTo>
                  <a:pt x="38" y="53"/>
                  <a:pt x="40" y="52"/>
                  <a:pt x="42" y="51"/>
                </a:cubicBezTo>
                <a:cubicBezTo>
                  <a:pt x="45" y="53"/>
                  <a:pt x="45" y="53"/>
                  <a:pt x="45" y="53"/>
                </a:cubicBezTo>
                <a:cubicBezTo>
                  <a:pt x="45" y="53"/>
                  <a:pt x="46" y="53"/>
                  <a:pt x="46" y="53"/>
                </a:cubicBezTo>
                <a:cubicBezTo>
                  <a:pt x="47" y="53"/>
                  <a:pt x="47" y="53"/>
                  <a:pt x="48" y="53"/>
                </a:cubicBezTo>
                <a:cubicBezTo>
                  <a:pt x="53" y="47"/>
                  <a:pt x="53" y="47"/>
                  <a:pt x="53" y="47"/>
                </a:cubicBezTo>
                <a:cubicBezTo>
                  <a:pt x="54" y="46"/>
                  <a:pt x="54" y="45"/>
                  <a:pt x="53" y="44"/>
                </a:cubicBezTo>
                <a:cubicBezTo>
                  <a:pt x="52" y="42"/>
                  <a:pt x="52" y="42"/>
                  <a:pt x="52" y="42"/>
                </a:cubicBezTo>
                <a:cubicBezTo>
                  <a:pt x="53" y="40"/>
                  <a:pt x="54" y="38"/>
                  <a:pt x="54" y="36"/>
                </a:cubicBezTo>
                <a:cubicBezTo>
                  <a:pt x="57" y="35"/>
                  <a:pt x="57" y="35"/>
                  <a:pt x="57" y="35"/>
                </a:cubicBezTo>
                <a:cubicBezTo>
                  <a:pt x="58" y="35"/>
                  <a:pt x="59" y="34"/>
                  <a:pt x="59" y="33"/>
                </a:cubicBezTo>
                <a:cubicBezTo>
                  <a:pt x="59" y="25"/>
                  <a:pt x="59" y="25"/>
                  <a:pt x="59" y="25"/>
                </a:cubicBezTo>
                <a:cubicBezTo>
                  <a:pt x="59" y="24"/>
                  <a:pt x="58" y="23"/>
                  <a:pt x="57" y="23"/>
                </a:cubicBezTo>
                <a:close/>
                <a:moveTo>
                  <a:pt x="56" y="32"/>
                </a:moveTo>
                <a:cubicBezTo>
                  <a:pt x="56" y="32"/>
                  <a:pt x="56" y="32"/>
                  <a:pt x="56" y="32"/>
                </a:cubicBezTo>
                <a:cubicBezTo>
                  <a:pt x="54" y="33"/>
                  <a:pt x="54" y="33"/>
                  <a:pt x="54" y="33"/>
                </a:cubicBezTo>
                <a:cubicBezTo>
                  <a:pt x="53" y="33"/>
                  <a:pt x="52" y="34"/>
                  <a:pt x="52" y="35"/>
                </a:cubicBezTo>
                <a:cubicBezTo>
                  <a:pt x="51" y="37"/>
                  <a:pt x="50" y="39"/>
                  <a:pt x="49" y="40"/>
                </a:cubicBezTo>
                <a:cubicBezTo>
                  <a:pt x="49" y="41"/>
                  <a:pt x="49" y="42"/>
                  <a:pt x="49" y="43"/>
                </a:cubicBezTo>
                <a:cubicBezTo>
                  <a:pt x="51" y="46"/>
                  <a:pt x="51" y="46"/>
                  <a:pt x="51" y="46"/>
                </a:cubicBezTo>
                <a:cubicBezTo>
                  <a:pt x="46" y="50"/>
                  <a:pt x="46" y="50"/>
                  <a:pt x="46" y="50"/>
                </a:cubicBezTo>
                <a:cubicBezTo>
                  <a:pt x="46" y="50"/>
                  <a:pt x="46" y="50"/>
                  <a:pt x="46" y="50"/>
                </a:cubicBezTo>
                <a:cubicBezTo>
                  <a:pt x="44" y="49"/>
                  <a:pt x="44" y="49"/>
                  <a:pt x="44" y="49"/>
                </a:cubicBezTo>
                <a:cubicBezTo>
                  <a:pt x="43" y="48"/>
                  <a:pt x="43" y="48"/>
                  <a:pt x="42" y="48"/>
                </a:cubicBezTo>
                <a:cubicBezTo>
                  <a:pt x="42" y="48"/>
                  <a:pt x="41" y="48"/>
                  <a:pt x="41" y="49"/>
                </a:cubicBezTo>
                <a:cubicBezTo>
                  <a:pt x="39" y="50"/>
                  <a:pt x="37" y="50"/>
                  <a:pt x="36" y="51"/>
                </a:cubicBezTo>
                <a:cubicBezTo>
                  <a:pt x="35" y="51"/>
                  <a:pt x="34" y="52"/>
                  <a:pt x="34" y="53"/>
                </a:cubicBezTo>
                <a:cubicBezTo>
                  <a:pt x="33" y="56"/>
                  <a:pt x="33" y="56"/>
                  <a:pt x="33" y="56"/>
                </a:cubicBezTo>
                <a:cubicBezTo>
                  <a:pt x="33" y="56"/>
                  <a:pt x="33" y="56"/>
                  <a:pt x="33" y="56"/>
                </a:cubicBezTo>
                <a:cubicBezTo>
                  <a:pt x="26" y="56"/>
                  <a:pt x="26" y="56"/>
                  <a:pt x="26" y="56"/>
                </a:cubicBezTo>
                <a:cubicBezTo>
                  <a:pt x="26" y="53"/>
                  <a:pt x="26" y="53"/>
                  <a:pt x="26" y="53"/>
                </a:cubicBezTo>
                <a:cubicBezTo>
                  <a:pt x="25" y="52"/>
                  <a:pt x="25" y="51"/>
                  <a:pt x="24" y="51"/>
                </a:cubicBezTo>
                <a:cubicBezTo>
                  <a:pt x="22" y="50"/>
                  <a:pt x="20" y="50"/>
                  <a:pt x="18" y="49"/>
                </a:cubicBezTo>
                <a:cubicBezTo>
                  <a:pt x="18" y="48"/>
                  <a:pt x="17" y="48"/>
                  <a:pt x="17" y="48"/>
                </a:cubicBezTo>
                <a:cubicBezTo>
                  <a:pt x="16" y="48"/>
                  <a:pt x="16" y="48"/>
                  <a:pt x="16" y="49"/>
                </a:cubicBezTo>
                <a:cubicBezTo>
                  <a:pt x="13" y="50"/>
                  <a:pt x="13" y="50"/>
                  <a:pt x="13" y="50"/>
                </a:cubicBezTo>
                <a:cubicBezTo>
                  <a:pt x="13" y="50"/>
                  <a:pt x="13" y="50"/>
                  <a:pt x="13" y="50"/>
                </a:cubicBezTo>
                <a:cubicBezTo>
                  <a:pt x="8" y="46"/>
                  <a:pt x="8" y="46"/>
                  <a:pt x="8" y="46"/>
                </a:cubicBezTo>
                <a:cubicBezTo>
                  <a:pt x="10" y="43"/>
                  <a:pt x="10" y="43"/>
                  <a:pt x="10" y="43"/>
                </a:cubicBezTo>
                <a:cubicBezTo>
                  <a:pt x="10" y="42"/>
                  <a:pt x="10" y="41"/>
                  <a:pt x="10" y="40"/>
                </a:cubicBezTo>
                <a:cubicBezTo>
                  <a:pt x="9" y="39"/>
                  <a:pt x="8" y="37"/>
                  <a:pt x="8" y="35"/>
                </a:cubicBezTo>
                <a:cubicBezTo>
                  <a:pt x="7" y="34"/>
                  <a:pt x="7" y="33"/>
                  <a:pt x="6" y="33"/>
                </a:cubicBezTo>
                <a:cubicBezTo>
                  <a:pt x="3" y="32"/>
                  <a:pt x="3" y="32"/>
                  <a:pt x="3" y="32"/>
                </a:cubicBezTo>
                <a:cubicBezTo>
                  <a:pt x="3" y="32"/>
                  <a:pt x="3" y="32"/>
                  <a:pt x="3" y="32"/>
                </a:cubicBezTo>
                <a:cubicBezTo>
                  <a:pt x="3" y="26"/>
                  <a:pt x="3" y="26"/>
                  <a:pt x="3" y="26"/>
                </a:cubicBezTo>
                <a:cubicBezTo>
                  <a:pt x="6" y="25"/>
                  <a:pt x="6" y="25"/>
                  <a:pt x="6" y="25"/>
                </a:cubicBezTo>
                <a:cubicBezTo>
                  <a:pt x="7" y="25"/>
                  <a:pt x="7" y="24"/>
                  <a:pt x="8" y="23"/>
                </a:cubicBezTo>
                <a:cubicBezTo>
                  <a:pt x="8" y="21"/>
                  <a:pt x="9" y="19"/>
                  <a:pt x="10" y="18"/>
                </a:cubicBezTo>
                <a:cubicBezTo>
                  <a:pt x="10" y="17"/>
                  <a:pt x="10" y="16"/>
                  <a:pt x="10" y="15"/>
                </a:cubicBezTo>
                <a:cubicBezTo>
                  <a:pt x="8" y="12"/>
                  <a:pt x="8" y="12"/>
                  <a:pt x="8" y="12"/>
                </a:cubicBezTo>
                <a:cubicBezTo>
                  <a:pt x="8" y="12"/>
                  <a:pt x="8" y="12"/>
                  <a:pt x="8" y="12"/>
                </a:cubicBezTo>
                <a:cubicBezTo>
                  <a:pt x="13" y="8"/>
                  <a:pt x="13" y="8"/>
                  <a:pt x="13" y="8"/>
                </a:cubicBezTo>
                <a:cubicBezTo>
                  <a:pt x="16" y="9"/>
                  <a:pt x="16" y="9"/>
                  <a:pt x="16" y="9"/>
                </a:cubicBezTo>
                <a:cubicBezTo>
                  <a:pt x="16" y="10"/>
                  <a:pt x="16" y="10"/>
                  <a:pt x="17" y="10"/>
                </a:cubicBezTo>
                <a:cubicBezTo>
                  <a:pt x="17" y="10"/>
                  <a:pt x="18" y="10"/>
                  <a:pt x="18" y="9"/>
                </a:cubicBezTo>
                <a:cubicBezTo>
                  <a:pt x="20" y="8"/>
                  <a:pt x="22" y="8"/>
                  <a:pt x="24" y="7"/>
                </a:cubicBezTo>
                <a:cubicBezTo>
                  <a:pt x="25" y="7"/>
                  <a:pt x="25" y="6"/>
                  <a:pt x="26" y="5"/>
                </a:cubicBezTo>
                <a:cubicBezTo>
                  <a:pt x="26" y="2"/>
                  <a:pt x="26" y="2"/>
                  <a:pt x="26" y="2"/>
                </a:cubicBezTo>
                <a:cubicBezTo>
                  <a:pt x="33" y="2"/>
                  <a:pt x="33" y="2"/>
                  <a:pt x="33" y="2"/>
                </a:cubicBezTo>
                <a:cubicBezTo>
                  <a:pt x="33" y="2"/>
                  <a:pt x="33" y="2"/>
                  <a:pt x="33" y="2"/>
                </a:cubicBezTo>
                <a:cubicBezTo>
                  <a:pt x="34" y="5"/>
                  <a:pt x="34" y="5"/>
                  <a:pt x="34" y="5"/>
                </a:cubicBezTo>
                <a:cubicBezTo>
                  <a:pt x="34" y="6"/>
                  <a:pt x="35" y="7"/>
                  <a:pt x="36" y="7"/>
                </a:cubicBezTo>
                <a:cubicBezTo>
                  <a:pt x="37" y="8"/>
                  <a:pt x="39" y="8"/>
                  <a:pt x="41" y="9"/>
                </a:cubicBezTo>
                <a:cubicBezTo>
                  <a:pt x="41" y="10"/>
                  <a:pt x="42" y="10"/>
                  <a:pt x="42" y="10"/>
                </a:cubicBezTo>
                <a:cubicBezTo>
                  <a:pt x="43" y="10"/>
                  <a:pt x="43" y="10"/>
                  <a:pt x="44" y="9"/>
                </a:cubicBezTo>
                <a:cubicBezTo>
                  <a:pt x="46" y="8"/>
                  <a:pt x="46" y="8"/>
                  <a:pt x="46" y="8"/>
                </a:cubicBezTo>
                <a:cubicBezTo>
                  <a:pt x="51" y="12"/>
                  <a:pt x="51" y="12"/>
                  <a:pt x="51" y="12"/>
                </a:cubicBezTo>
                <a:cubicBezTo>
                  <a:pt x="51" y="12"/>
                  <a:pt x="51" y="12"/>
                  <a:pt x="51" y="13"/>
                </a:cubicBezTo>
                <a:cubicBezTo>
                  <a:pt x="49" y="15"/>
                  <a:pt x="49" y="15"/>
                  <a:pt x="49" y="15"/>
                </a:cubicBezTo>
                <a:cubicBezTo>
                  <a:pt x="49" y="16"/>
                  <a:pt x="49" y="17"/>
                  <a:pt x="49" y="18"/>
                </a:cubicBezTo>
                <a:cubicBezTo>
                  <a:pt x="50" y="19"/>
                  <a:pt x="51" y="21"/>
                  <a:pt x="52" y="23"/>
                </a:cubicBezTo>
                <a:cubicBezTo>
                  <a:pt x="52" y="24"/>
                  <a:pt x="53" y="25"/>
                  <a:pt x="54" y="25"/>
                </a:cubicBezTo>
                <a:cubicBezTo>
                  <a:pt x="56" y="26"/>
                  <a:pt x="56" y="26"/>
                  <a:pt x="56" y="26"/>
                </a:cubicBezTo>
                <a:lnTo>
                  <a:pt x="56" y="32"/>
                </a:lnTo>
                <a:close/>
                <a:moveTo>
                  <a:pt x="30" y="16"/>
                </a:moveTo>
                <a:cubicBezTo>
                  <a:pt x="22" y="16"/>
                  <a:pt x="16" y="22"/>
                  <a:pt x="16" y="29"/>
                </a:cubicBezTo>
                <a:cubicBezTo>
                  <a:pt x="16" y="36"/>
                  <a:pt x="22" y="42"/>
                  <a:pt x="30" y="42"/>
                </a:cubicBezTo>
                <a:cubicBezTo>
                  <a:pt x="37" y="42"/>
                  <a:pt x="43" y="36"/>
                  <a:pt x="43" y="29"/>
                </a:cubicBezTo>
                <a:cubicBezTo>
                  <a:pt x="43" y="22"/>
                  <a:pt x="37" y="16"/>
                  <a:pt x="30" y="16"/>
                </a:cubicBezTo>
                <a:close/>
                <a:moveTo>
                  <a:pt x="30" y="40"/>
                </a:moveTo>
                <a:cubicBezTo>
                  <a:pt x="24" y="40"/>
                  <a:pt x="19" y="35"/>
                  <a:pt x="19" y="29"/>
                </a:cubicBezTo>
                <a:cubicBezTo>
                  <a:pt x="19" y="23"/>
                  <a:pt x="24" y="18"/>
                  <a:pt x="30" y="18"/>
                </a:cubicBezTo>
                <a:cubicBezTo>
                  <a:pt x="36" y="18"/>
                  <a:pt x="40" y="23"/>
                  <a:pt x="40" y="29"/>
                </a:cubicBezTo>
                <a:cubicBezTo>
                  <a:pt x="40" y="35"/>
                  <a:pt x="36" y="40"/>
                  <a:pt x="30" y="40"/>
                </a:cubicBezTo>
                <a:close/>
              </a:path>
            </a:pathLst>
          </a:custGeom>
          <a:solidFill>
            <a:srgbClr val="74891A"/>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6" name="TextBox 7"/>
          <p:cNvSpPr txBox="1">
            <a:spLocks noChangeArrowheads="1"/>
          </p:cNvSpPr>
          <p:nvPr/>
        </p:nvSpPr>
        <p:spPr bwMode="auto">
          <a:xfrm flipH="1">
            <a:off x="6554112" y="2849789"/>
            <a:ext cx="18836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Lorem ipsum dolor sit amet, consectetur adipiscing elit, sed do eiusmod </a:t>
            </a:r>
            <a:r>
              <a:rPr kumimoji="0" lang="en-US" altLang="en-US" sz="1200" b="0" i="0" u="none" strike="noStrike" kern="1200" cap="none" spc="0" normalizeH="0" baseline="0" noProof="0" smtClean="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tempor</a:t>
            </a:r>
            <a:endPar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7" name="Freeform 7"/>
          <p:cNvSpPr/>
          <p:nvPr/>
        </p:nvSpPr>
        <p:spPr>
          <a:xfrm rot="10800000" flipV="1">
            <a:off x="9030416"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4D5F2E"/>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8" name="Freeform 75"/>
          <p:cNvSpPr>
            <a:spLocks noEditPoints="1"/>
          </p:cNvSpPr>
          <p:nvPr/>
        </p:nvSpPr>
        <p:spPr bwMode="auto">
          <a:xfrm>
            <a:off x="9987777" y="4985155"/>
            <a:ext cx="497300" cy="487304"/>
          </a:xfrm>
          <a:custGeom>
            <a:avLst/>
            <a:gdLst>
              <a:gd name="T0" fmla="*/ 32 w 59"/>
              <a:gd name="T1" fmla="*/ 42 h 58"/>
              <a:gd name="T2" fmla="*/ 22 w 59"/>
              <a:gd name="T3" fmla="*/ 42 h 58"/>
              <a:gd name="T4" fmla="*/ 8 w 59"/>
              <a:gd name="T5" fmla="*/ 44 h 58"/>
              <a:gd name="T6" fmla="*/ 22 w 59"/>
              <a:gd name="T7" fmla="*/ 45 h 58"/>
              <a:gd name="T8" fmla="*/ 32 w 59"/>
              <a:gd name="T9" fmla="*/ 45 h 58"/>
              <a:gd name="T10" fmla="*/ 51 w 59"/>
              <a:gd name="T11" fmla="*/ 44 h 58"/>
              <a:gd name="T12" fmla="*/ 27 w 59"/>
              <a:gd name="T13" fmla="*/ 46 h 58"/>
              <a:gd name="T14" fmla="*/ 27 w 59"/>
              <a:gd name="T15" fmla="*/ 41 h 58"/>
              <a:gd name="T16" fmla="*/ 27 w 59"/>
              <a:gd name="T17" fmla="*/ 46 h 58"/>
              <a:gd name="T18" fmla="*/ 27 w 59"/>
              <a:gd name="T19" fmla="*/ 13 h 58"/>
              <a:gd name="T20" fmla="*/ 17 w 59"/>
              <a:gd name="T21" fmla="*/ 13 h 58"/>
              <a:gd name="T22" fmla="*/ 8 w 59"/>
              <a:gd name="T23" fmla="*/ 14 h 58"/>
              <a:gd name="T24" fmla="*/ 17 w 59"/>
              <a:gd name="T25" fmla="*/ 16 h 58"/>
              <a:gd name="T26" fmla="*/ 27 w 59"/>
              <a:gd name="T27" fmla="*/ 16 h 58"/>
              <a:gd name="T28" fmla="*/ 51 w 59"/>
              <a:gd name="T29" fmla="*/ 14 h 58"/>
              <a:gd name="T30" fmla="*/ 22 w 59"/>
              <a:gd name="T31" fmla="*/ 17 h 58"/>
              <a:gd name="T32" fmla="*/ 22 w 59"/>
              <a:gd name="T33" fmla="*/ 12 h 58"/>
              <a:gd name="T34" fmla="*/ 22 w 59"/>
              <a:gd name="T35" fmla="*/ 17 h 58"/>
              <a:gd name="T36" fmla="*/ 45 w 59"/>
              <a:gd name="T37" fmla="*/ 28 h 58"/>
              <a:gd name="T38" fmla="*/ 35 w 59"/>
              <a:gd name="T39" fmla="*/ 28 h 58"/>
              <a:gd name="T40" fmla="*/ 8 w 59"/>
              <a:gd name="T41" fmla="*/ 29 h 58"/>
              <a:gd name="T42" fmla="*/ 35 w 59"/>
              <a:gd name="T43" fmla="*/ 30 h 58"/>
              <a:gd name="T44" fmla="*/ 45 w 59"/>
              <a:gd name="T45" fmla="*/ 30 h 58"/>
              <a:gd name="T46" fmla="*/ 51 w 59"/>
              <a:gd name="T47" fmla="*/ 29 h 58"/>
              <a:gd name="T48" fmla="*/ 40 w 59"/>
              <a:gd name="T49" fmla="*/ 32 h 58"/>
              <a:gd name="T50" fmla="*/ 40 w 59"/>
              <a:gd name="T51" fmla="*/ 26 h 58"/>
              <a:gd name="T52" fmla="*/ 40 w 59"/>
              <a:gd name="T53" fmla="*/ 32 h 58"/>
              <a:gd name="T54" fmla="*/ 6 w 59"/>
              <a:gd name="T55" fmla="*/ 0 h 58"/>
              <a:gd name="T56" fmla="*/ 0 w 59"/>
              <a:gd name="T57" fmla="*/ 53 h 58"/>
              <a:gd name="T58" fmla="*/ 54 w 59"/>
              <a:gd name="T59" fmla="*/ 58 h 58"/>
              <a:gd name="T60" fmla="*/ 59 w 59"/>
              <a:gd name="T61" fmla="*/ 5 h 58"/>
              <a:gd name="T62" fmla="*/ 56 w 59"/>
              <a:gd name="T63" fmla="*/ 53 h 58"/>
              <a:gd name="T64" fmla="*/ 6 w 59"/>
              <a:gd name="T65" fmla="*/ 56 h 58"/>
              <a:gd name="T66" fmla="*/ 3 w 59"/>
              <a:gd name="T67" fmla="*/ 5 h 58"/>
              <a:gd name="T68" fmla="*/ 54 w 59"/>
              <a:gd name="T69" fmla="*/ 2 h 58"/>
              <a:gd name="T70" fmla="*/ 56 w 59"/>
              <a:gd name="T7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9" h="58">
                <a:moveTo>
                  <a:pt x="50" y="42"/>
                </a:moveTo>
                <a:cubicBezTo>
                  <a:pt x="32" y="42"/>
                  <a:pt x="32" y="42"/>
                  <a:pt x="32" y="42"/>
                </a:cubicBezTo>
                <a:cubicBezTo>
                  <a:pt x="32" y="40"/>
                  <a:pt x="29" y="38"/>
                  <a:pt x="27" y="38"/>
                </a:cubicBezTo>
                <a:cubicBezTo>
                  <a:pt x="25" y="38"/>
                  <a:pt x="22" y="40"/>
                  <a:pt x="22" y="42"/>
                </a:cubicBezTo>
                <a:cubicBezTo>
                  <a:pt x="10" y="42"/>
                  <a:pt x="10" y="42"/>
                  <a:pt x="10" y="42"/>
                </a:cubicBezTo>
                <a:cubicBezTo>
                  <a:pt x="9" y="42"/>
                  <a:pt x="8" y="43"/>
                  <a:pt x="8" y="44"/>
                </a:cubicBezTo>
                <a:cubicBezTo>
                  <a:pt x="8" y="44"/>
                  <a:pt x="9" y="45"/>
                  <a:pt x="10" y="45"/>
                </a:cubicBezTo>
                <a:cubicBezTo>
                  <a:pt x="22" y="45"/>
                  <a:pt x="22" y="45"/>
                  <a:pt x="22" y="45"/>
                </a:cubicBezTo>
                <a:cubicBezTo>
                  <a:pt x="22" y="47"/>
                  <a:pt x="25" y="49"/>
                  <a:pt x="27" y="49"/>
                </a:cubicBezTo>
                <a:cubicBezTo>
                  <a:pt x="29" y="49"/>
                  <a:pt x="32" y="47"/>
                  <a:pt x="32" y="45"/>
                </a:cubicBezTo>
                <a:cubicBezTo>
                  <a:pt x="50" y="45"/>
                  <a:pt x="50" y="45"/>
                  <a:pt x="50" y="45"/>
                </a:cubicBezTo>
                <a:cubicBezTo>
                  <a:pt x="50" y="45"/>
                  <a:pt x="51" y="44"/>
                  <a:pt x="51" y="44"/>
                </a:cubicBezTo>
                <a:cubicBezTo>
                  <a:pt x="51" y="43"/>
                  <a:pt x="50" y="42"/>
                  <a:pt x="50" y="42"/>
                </a:cubicBezTo>
                <a:close/>
                <a:moveTo>
                  <a:pt x="27" y="46"/>
                </a:moveTo>
                <a:cubicBezTo>
                  <a:pt x="26" y="46"/>
                  <a:pt x="24" y="45"/>
                  <a:pt x="24" y="44"/>
                </a:cubicBezTo>
                <a:cubicBezTo>
                  <a:pt x="24" y="42"/>
                  <a:pt x="26" y="41"/>
                  <a:pt x="27" y="41"/>
                </a:cubicBezTo>
                <a:cubicBezTo>
                  <a:pt x="28" y="41"/>
                  <a:pt x="30" y="42"/>
                  <a:pt x="30" y="44"/>
                </a:cubicBezTo>
                <a:cubicBezTo>
                  <a:pt x="30" y="45"/>
                  <a:pt x="28" y="46"/>
                  <a:pt x="27" y="46"/>
                </a:cubicBezTo>
                <a:close/>
                <a:moveTo>
                  <a:pt x="50" y="13"/>
                </a:moveTo>
                <a:cubicBezTo>
                  <a:pt x="27" y="13"/>
                  <a:pt x="27" y="13"/>
                  <a:pt x="27" y="13"/>
                </a:cubicBezTo>
                <a:cubicBezTo>
                  <a:pt x="26" y="11"/>
                  <a:pt x="24" y="9"/>
                  <a:pt x="22" y="9"/>
                </a:cubicBezTo>
                <a:cubicBezTo>
                  <a:pt x="19" y="9"/>
                  <a:pt x="17" y="11"/>
                  <a:pt x="17" y="13"/>
                </a:cubicBezTo>
                <a:cubicBezTo>
                  <a:pt x="10" y="13"/>
                  <a:pt x="10" y="13"/>
                  <a:pt x="10" y="13"/>
                </a:cubicBezTo>
                <a:cubicBezTo>
                  <a:pt x="9" y="13"/>
                  <a:pt x="8" y="14"/>
                  <a:pt x="8" y="14"/>
                </a:cubicBezTo>
                <a:cubicBezTo>
                  <a:pt x="8" y="15"/>
                  <a:pt x="9" y="16"/>
                  <a:pt x="10" y="16"/>
                </a:cubicBezTo>
                <a:cubicBezTo>
                  <a:pt x="17" y="16"/>
                  <a:pt x="17" y="16"/>
                  <a:pt x="17" y="16"/>
                </a:cubicBezTo>
                <a:cubicBezTo>
                  <a:pt x="17" y="18"/>
                  <a:pt x="19" y="20"/>
                  <a:pt x="22" y="20"/>
                </a:cubicBezTo>
                <a:cubicBezTo>
                  <a:pt x="24" y="20"/>
                  <a:pt x="26" y="18"/>
                  <a:pt x="27" y="16"/>
                </a:cubicBezTo>
                <a:cubicBezTo>
                  <a:pt x="50" y="16"/>
                  <a:pt x="50" y="16"/>
                  <a:pt x="50" y="16"/>
                </a:cubicBezTo>
                <a:cubicBezTo>
                  <a:pt x="50" y="16"/>
                  <a:pt x="51" y="15"/>
                  <a:pt x="51" y="14"/>
                </a:cubicBezTo>
                <a:cubicBezTo>
                  <a:pt x="51" y="14"/>
                  <a:pt x="50" y="13"/>
                  <a:pt x="50" y="13"/>
                </a:cubicBezTo>
                <a:close/>
                <a:moveTo>
                  <a:pt x="22" y="17"/>
                </a:moveTo>
                <a:cubicBezTo>
                  <a:pt x="20" y="17"/>
                  <a:pt x="19" y="16"/>
                  <a:pt x="19" y="14"/>
                </a:cubicBezTo>
                <a:cubicBezTo>
                  <a:pt x="19" y="13"/>
                  <a:pt x="20" y="12"/>
                  <a:pt x="22" y="12"/>
                </a:cubicBezTo>
                <a:cubicBezTo>
                  <a:pt x="23" y="12"/>
                  <a:pt x="24" y="13"/>
                  <a:pt x="24" y="14"/>
                </a:cubicBezTo>
                <a:cubicBezTo>
                  <a:pt x="24" y="16"/>
                  <a:pt x="23" y="17"/>
                  <a:pt x="22" y="17"/>
                </a:cubicBezTo>
                <a:close/>
                <a:moveTo>
                  <a:pt x="50" y="28"/>
                </a:moveTo>
                <a:cubicBezTo>
                  <a:pt x="45" y="28"/>
                  <a:pt x="45" y="28"/>
                  <a:pt x="45" y="28"/>
                </a:cubicBezTo>
                <a:cubicBezTo>
                  <a:pt x="45" y="25"/>
                  <a:pt x="43" y="24"/>
                  <a:pt x="40" y="24"/>
                </a:cubicBezTo>
                <a:cubicBezTo>
                  <a:pt x="38" y="24"/>
                  <a:pt x="36" y="25"/>
                  <a:pt x="35" y="28"/>
                </a:cubicBezTo>
                <a:cubicBezTo>
                  <a:pt x="10" y="28"/>
                  <a:pt x="10" y="28"/>
                  <a:pt x="10" y="28"/>
                </a:cubicBezTo>
                <a:cubicBezTo>
                  <a:pt x="9" y="28"/>
                  <a:pt x="8" y="28"/>
                  <a:pt x="8" y="29"/>
                </a:cubicBezTo>
                <a:cubicBezTo>
                  <a:pt x="8" y="30"/>
                  <a:pt x="9" y="30"/>
                  <a:pt x="10" y="30"/>
                </a:cubicBezTo>
                <a:cubicBezTo>
                  <a:pt x="35" y="30"/>
                  <a:pt x="35" y="30"/>
                  <a:pt x="35" y="30"/>
                </a:cubicBezTo>
                <a:cubicBezTo>
                  <a:pt x="36" y="33"/>
                  <a:pt x="38" y="34"/>
                  <a:pt x="40" y="34"/>
                </a:cubicBezTo>
                <a:cubicBezTo>
                  <a:pt x="43" y="34"/>
                  <a:pt x="45" y="33"/>
                  <a:pt x="45" y="30"/>
                </a:cubicBezTo>
                <a:cubicBezTo>
                  <a:pt x="50" y="30"/>
                  <a:pt x="50" y="30"/>
                  <a:pt x="50" y="30"/>
                </a:cubicBezTo>
                <a:cubicBezTo>
                  <a:pt x="50" y="30"/>
                  <a:pt x="51" y="30"/>
                  <a:pt x="51" y="29"/>
                </a:cubicBezTo>
                <a:cubicBezTo>
                  <a:pt x="51" y="28"/>
                  <a:pt x="50" y="28"/>
                  <a:pt x="50" y="28"/>
                </a:cubicBezTo>
                <a:close/>
                <a:moveTo>
                  <a:pt x="40" y="32"/>
                </a:moveTo>
                <a:cubicBezTo>
                  <a:pt x="39" y="32"/>
                  <a:pt x="38" y="30"/>
                  <a:pt x="38" y="29"/>
                </a:cubicBezTo>
                <a:cubicBezTo>
                  <a:pt x="38" y="28"/>
                  <a:pt x="39" y="26"/>
                  <a:pt x="40" y="26"/>
                </a:cubicBezTo>
                <a:cubicBezTo>
                  <a:pt x="42" y="26"/>
                  <a:pt x="43" y="28"/>
                  <a:pt x="43" y="29"/>
                </a:cubicBezTo>
                <a:cubicBezTo>
                  <a:pt x="43" y="30"/>
                  <a:pt x="42" y="32"/>
                  <a:pt x="40" y="32"/>
                </a:cubicBezTo>
                <a:close/>
                <a:moveTo>
                  <a:pt x="54" y="0"/>
                </a:moveTo>
                <a:cubicBezTo>
                  <a:pt x="6" y="0"/>
                  <a:pt x="6" y="0"/>
                  <a:pt x="6" y="0"/>
                </a:cubicBezTo>
                <a:cubicBezTo>
                  <a:pt x="3" y="0"/>
                  <a:pt x="0" y="2"/>
                  <a:pt x="0" y="5"/>
                </a:cubicBezTo>
                <a:cubicBezTo>
                  <a:pt x="0" y="53"/>
                  <a:pt x="0" y="53"/>
                  <a:pt x="0" y="53"/>
                </a:cubicBezTo>
                <a:cubicBezTo>
                  <a:pt x="0" y="56"/>
                  <a:pt x="3" y="58"/>
                  <a:pt x="6" y="58"/>
                </a:cubicBezTo>
                <a:cubicBezTo>
                  <a:pt x="54" y="58"/>
                  <a:pt x="54" y="58"/>
                  <a:pt x="54" y="58"/>
                </a:cubicBezTo>
                <a:cubicBezTo>
                  <a:pt x="57" y="58"/>
                  <a:pt x="59" y="56"/>
                  <a:pt x="59" y="53"/>
                </a:cubicBezTo>
                <a:cubicBezTo>
                  <a:pt x="59" y="5"/>
                  <a:pt x="59" y="5"/>
                  <a:pt x="59" y="5"/>
                </a:cubicBezTo>
                <a:cubicBezTo>
                  <a:pt x="59" y="2"/>
                  <a:pt x="57" y="0"/>
                  <a:pt x="54" y="0"/>
                </a:cubicBezTo>
                <a:close/>
                <a:moveTo>
                  <a:pt x="56" y="53"/>
                </a:moveTo>
                <a:cubicBezTo>
                  <a:pt x="56" y="54"/>
                  <a:pt x="55" y="56"/>
                  <a:pt x="54" y="56"/>
                </a:cubicBezTo>
                <a:cubicBezTo>
                  <a:pt x="6" y="56"/>
                  <a:pt x="6" y="56"/>
                  <a:pt x="6" y="56"/>
                </a:cubicBezTo>
                <a:cubicBezTo>
                  <a:pt x="4" y="56"/>
                  <a:pt x="3" y="54"/>
                  <a:pt x="3" y="53"/>
                </a:cubicBezTo>
                <a:cubicBezTo>
                  <a:pt x="3" y="5"/>
                  <a:pt x="3" y="5"/>
                  <a:pt x="3" y="5"/>
                </a:cubicBezTo>
                <a:cubicBezTo>
                  <a:pt x="3" y="4"/>
                  <a:pt x="4" y="2"/>
                  <a:pt x="6" y="2"/>
                </a:cubicBezTo>
                <a:cubicBezTo>
                  <a:pt x="54" y="2"/>
                  <a:pt x="54" y="2"/>
                  <a:pt x="54" y="2"/>
                </a:cubicBezTo>
                <a:cubicBezTo>
                  <a:pt x="55" y="2"/>
                  <a:pt x="56" y="4"/>
                  <a:pt x="56" y="5"/>
                </a:cubicBezTo>
                <a:lnTo>
                  <a:pt x="56" y="53"/>
                </a:lnTo>
                <a:close/>
              </a:path>
            </a:pathLst>
          </a:custGeom>
          <a:solidFill>
            <a:srgbClr val="4D5F2E"/>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9" name="TextBox 7"/>
          <p:cNvSpPr txBox="1">
            <a:spLocks noChangeArrowheads="1"/>
          </p:cNvSpPr>
          <p:nvPr/>
        </p:nvSpPr>
        <p:spPr bwMode="auto">
          <a:xfrm flipH="1">
            <a:off x="9294583" y="2849789"/>
            <a:ext cx="18836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Lorem ipsum dolor sit amet, consectetur adipiscing elit, sed do eiusmod </a:t>
            </a:r>
            <a:r>
              <a:rPr kumimoji="0" lang="en-US" altLang="en-US" sz="1200" b="0" i="0" u="none" strike="noStrike" kern="1200" cap="none" spc="0" normalizeH="0" baseline="0" noProof="0" smtClean="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rPr>
              <a:t>tempor</a:t>
            </a:r>
            <a:endParaRPr kumimoji="0" lang="en-US" altLang="en-US" sz="1200" b="0" i="0" u="none" strike="noStrike" kern="1200" cap="none" spc="0" normalizeH="0" baseline="0" noProof="0">
              <a:ln>
                <a:noFill/>
              </a:ln>
              <a:solidFill>
                <a:srgbClr val="444444"/>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0" name="文本框 19"/>
          <p:cNvSpPr txBox="1"/>
          <p:nvPr/>
        </p:nvSpPr>
        <p:spPr>
          <a:xfrm>
            <a:off x="3014034" y="695599"/>
            <a:ext cx="6936515" cy="1015663"/>
          </a:xfrm>
          <a:prstGeom prst="rect">
            <a:avLst/>
          </a:prstGeom>
          <a:noFill/>
        </p:spPr>
        <p:txBody>
          <a:bodyPr wrap="none" rtlCol="0">
            <a:spAutoFit/>
          </a:bodyPr>
          <a:lstStyle/>
          <a:p>
            <a:pPr algn="ctr"/>
            <a:r>
              <a:rPr lang="en-US" altLang="zh-CN"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Education reflection</a:t>
            </a:r>
            <a:endParaRPr lang="zh-CN" altLang="en-US" sz="60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strVal val="#ppt_w+.3"/>
                                          </p:val>
                                        </p:tav>
                                        <p:tav tm="100000">
                                          <p:val>
                                            <p:strVal val="#ppt_w"/>
                                          </p:val>
                                        </p:tav>
                                      </p:tavLst>
                                    </p:anim>
                                    <p:anim calcmode="lin" valueType="num">
                                      <p:cBhvr>
                                        <p:cTn id="8" dur="1000" fill="hold"/>
                                        <p:tgtEl>
                                          <p:spTgt spid="20"/>
                                        </p:tgtEl>
                                        <p:attrNameLst>
                                          <p:attrName>ppt_h</p:attrName>
                                        </p:attrNameLst>
                                      </p:cBhvr>
                                      <p:tavLst>
                                        <p:tav tm="0">
                                          <p:val>
                                            <p:strVal val="#ppt_h"/>
                                          </p:val>
                                        </p:tav>
                                        <p:tav tm="100000">
                                          <p:val>
                                            <p:strVal val="#ppt_h"/>
                                          </p:val>
                                        </p:tav>
                                      </p:tavLst>
                                    </p:anim>
                                    <p:animEffect transition="in" filter="fade">
                                      <p:cBhvr>
                                        <p:cTn id="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4" name="矩形 3"/>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639560" y="1943100"/>
            <a:ext cx="4943475" cy="2122805"/>
          </a:xfrm>
          <a:prstGeom prst="rect">
            <a:avLst/>
          </a:prstGeom>
          <a:noFill/>
        </p:spPr>
        <p:txBody>
          <a:bodyPr wrap="square" rtlCol="0">
            <a:spAutoFit/>
          </a:bodyPr>
          <a:lstStyle/>
          <a:p>
            <a:pPr algn="ctr">
              <a:lnSpc>
                <a:spcPct val="150000"/>
              </a:lnSpc>
            </a:pPr>
            <a:r>
              <a:rPr lang="en-US" altLang="zh-CN" sz="4400" b="1" dirty="0" smtClean="0">
                <a:solidFill>
                  <a:schemeClr val="bg1"/>
                </a:solidFill>
                <a:latin typeface="Arial" panose="020B0604020202020204" pitchFamily="34" charset="0"/>
                <a:ea typeface="Arial" panose="020B0604020202020204" pitchFamily="34" charset="0"/>
                <a:cs typeface="Arial" panose="020B0604020202020204" pitchFamily="34" charset="0"/>
              </a:rPr>
              <a:t>THANK YOU FOR     WATCHING</a:t>
            </a:r>
            <a:endParaRPr lang="zh-CN" altLang="en-US" sz="4400" b="1"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cBhvr>
                                        <p:cTn id="9"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76200" y="111125"/>
            <a:ext cx="3361055" cy="645160"/>
          </a:xfrm>
          <a:prstGeom prst="rect">
            <a:avLst/>
          </a:prstGeom>
          <a:noFill/>
        </p:spPr>
        <p:txBody>
          <a:bodyPr wrap="squar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Background</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grpSp>
        <p:nvGrpSpPr>
          <p:cNvPr id="7" name="组合 31"/>
          <p:cNvGrpSpPr>
            <a:grpSpLocks noChangeAspect="1"/>
          </p:cNvGrpSpPr>
          <p:nvPr/>
        </p:nvGrpSpPr>
        <p:grpSpPr>
          <a:xfrm rot="5400000">
            <a:off x="10460644" y="2509870"/>
            <a:ext cx="312997" cy="208064"/>
            <a:chOff x="2881121" y="2516898"/>
            <a:chExt cx="376100" cy="250202"/>
          </a:xfrm>
          <a:solidFill>
            <a:schemeClr val="accent1"/>
          </a:solidFill>
        </p:grpSpPr>
        <p:sp>
          <p:nvSpPr>
            <p:cNvPr id="8"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9"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4" name="矩形 13"/>
          <p:cNvSpPr/>
          <p:nvPr/>
        </p:nvSpPr>
        <p:spPr>
          <a:xfrm>
            <a:off x="8622030" y="1373505"/>
            <a:ext cx="3569970" cy="1052830"/>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nvGrpSpPr>
          <p:cNvPr id="15" name="组合 39"/>
          <p:cNvGrpSpPr>
            <a:grpSpLocks noChangeAspect="1"/>
          </p:cNvGrpSpPr>
          <p:nvPr/>
        </p:nvGrpSpPr>
        <p:grpSpPr>
          <a:xfrm rot="5400000">
            <a:off x="10503824" y="4087748"/>
            <a:ext cx="312997" cy="208064"/>
            <a:chOff x="2881121" y="2516898"/>
            <a:chExt cx="376100" cy="250202"/>
          </a:xfrm>
          <a:solidFill>
            <a:schemeClr val="bg1">
              <a:lumMod val="75000"/>
            </a:schemeClr>
          </a:solidFill>
        </p:grpSpPr>
        <p:sp>
          <p:nvSpPr>
            <p:cNvPr id="16"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7"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8" name="矩形 17"/>
          <p:cNvSpPr/>
          <p:nvPr/>
        </p:nvSpPr>
        <p:spPr>
          <a:xfrm>
            <a:off x="8622665" y="2977515"/>
            <a:ext cx="3569970" cy="920115"/>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9" name="矩形 18"/>
          <p:cNvSpPr/>
          <p:nvPr/>
        </p:nvSpPr>
        <p:spPr>
          <a:xfrm>
            <a:off x="8622030" y="4519295"/>
            <a:ext cx="3570605" cy="1052830"/>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21" name="文本框 20"/>
          <p:cNvSpPr txBox="1"/>
          <p:nvPr/>
        </p:nvSpPr>
        <p:spPr>
          <a:xfrm>
            <a:off x="9391171" y="2985731"/>
            <a:ext cx="2398875" cy="82994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Disease Spot Detection</a:t>
            </a:r>
            <a:endParaRPr lang="en-US" altLang="zh-CN" sz="2400" b="1" dirty="0" smtClean="0">
              <a:solidFill>
                <a:srgbClr val="FFFFFF"/>
              </a:solidFill>
              <a:latin typeface="Arial" panose="020B0604020202020204" pitchFamily="34" charset="0"/>
              <a:ea typeface="Arial" panose="020B0604020202020204" pitchFamily="34" charset="0"/>
            </a:endParaRPr>
          </a:p>
        </p:txBody>
      </p:sp>
      <p:sp>
        <p:nvSpPr>
          <p:cNvPr id="22" name="文本框 21"/>
          <p:cNvSpPr txBox="1"/>
          <p:nvPr/>
        </p:nvSpPr>
        <p:spPr>
          <a:xfrm>
            <a:off x="0" y="4488815"/>
            <a:ext cx="8441690" cy="2052320"/>
          </a:xfrm>
          <a:prstGeom prst="rect">
            <a:avLst/>
          </a:prstGeom>
          <a:noFill/>
        </p:spPr>
        <p:txBody>
          <a:bodyPr wrap="square" rtlCol="0">
            <a:spAutoFit/>
          </a:bodyPr>
          <a:lstStyle/>
          <a:p>
            <a:pPr algn="just">
              <a:lnSpc>
                <a:spcPct val="114000"/>
              </a:lnSpc>
            </a:pPr>
            <a:r>
              <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The study of automatic segmentation of plant leaf diseases is an emerging field that addresses the need for efficient and accurate disease detection in agriculture. This research is particularly relevant given the global push towards precision agriculture, where technology is leveraged to increase crop yield and reduce waste.</a:t>
            </a:r>
            <a:endPar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a:p>
            <a:pPr algn="just">
              <a:lnSpc>
                <a:spcPct val="114000"/>
              </a:lnSpc>
            </a:pPr>
            <a:r>
              <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The approach outlined on this focuses on the automatic segmentation of diseased areas from plant leaf images. This process is crucial as it enables the subsequent application of machine learning algorithms, which can significantly enhance the accuracy of disease detection systems.</a:t>
            </a:r>
            <a:endParaRPr lang="en-US" altLang="zh-CN" sz="1600" dirty="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p:txBody>
      </p:sp>
      <p:sp>
        <p:nvSpPr>
          <p:cNvPr id="23" name="文本框 22"/>
          <p:cNvSpPr txBox="1"/>
          <p:nvPr/>
        </p:nvSpPr>
        <p:spPr>
          <a:xfrm>
            <a:off x="9461020" y="1569577"/>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smtClean="0">
                <a:solidFill>
                  <a:srgbClr val="FFFFFF"/>
                </a:solidFill>
                <a:latin typeface="Arial" panose="020B0604020202020204" pitchFamily="34" charset="0"/>
                <a:ea typeface="Arial" panose="020B0604020202020204" pitchFamily="34" charset="0"/>
              </a:rPr>
              <a:t>Preprocessing</a:t>
            </a:r>
            <a:endParaRPr lang="en-US" altLang="zh-CN" sz="2400" b="1" smtClean="0">
              <a:solidFill>
                <a:srgbClr val="FFFFFF"/>
              </a:solidFill>
              <a:latin typeface="Arial" panose="020B0604020202020204" pitchFamily="34" charset="0"/>
              <a:ea typeface="Arial" panose="020B0604020202020204" pitchFamily="34" charset="0"/>
            </a:endParaRPr>
          </a:p>
        </p:txBody>
      </p:sp>
      <p:sp>
        <p:nvSpPr>
          <p:cNvPr id="24" name="文本框 23"/>
          <p:cNvSpPr txBox="1"/>
          <p:nvPr/>
        </p:nvSpPr>
        <p:spPr>
          <a:xfrm>
            <a:off x="9391127" y="4641696"/>
            <a:ext cx="2398875" cy="82994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Segmentation and Analysis</a:t>
            </a:r>
            <a:endParaRPr lang="en-US" altLang="zh-CN" sz="2400" b="1" dirty="0" smtClean="0">
              <a:solidFill>
                <a:srgbClr val="FFFFFF"/>
              </a:solidFill>
              <a:latin typeface="Arial" panose="020B0604020202020204" pitchFamily="34" charset="0"/>
              <a:ea typeface="Arial" panose="020B0604020202020204" pitchFamily="34" charset="0"/>
            </a:endParaRPr>
          </a:p>
        </p:txBody>
      </p:sp>
      <p:pic>
        <p:nvPicPr>
          <p:cNvPr id="3" name="Picture 2"/>
          <p:cNvPicPr>
            <a:picLocks noChangeAspect="1"/>
          </p:cNvPicPr>
          <p:nvPr/>
        </p:nvPicPr>
        <p:blipFill>
          <a:blip r:embed="rId1"/>
          <a:stretch>
            <a:fillRect/>
          </a:stretch>
        </p:blipFill>
        <p:spPr>
          <a:xfrm>
            <a:off x="76200" y="776605"/>
            <a:ext cx="7621905" cy="36468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1" name="文本框 40"/>
          <p:cNvSpPr txBox="1"/>
          <p:nvPr/>
        </p:nvSpPr>
        <p:spPr>
          <a:xfrm>
            <a:off x="3374193" y="410327"/>
            <a:ext cx="42468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Problem Definition</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6" name="Text Box 5"/>
          <p:cNvSpPr txBox="1"/>
          <p:nvPr/>
        </p:nvSpPr>
        <p:spPr>
          <a:xfrm>
            <a:off x="0" y="2144395"/>
            <a:ext cx="11812270" cy="4030980"/>
          </a:xfrm>
          <a:prstGeom prst="rect">
            <a:avLst/>
          </a:prstGeom>
          <a:noFill/>
        </p:spPr>
        <p:txBody>
          <a:bodyPr wrap="square" rtlCol="0">
            <a:spAutoFit/>
          </a:bodyPr>
          <a:p>
            <a:pPr algn="just"/>
            <a:r>
              <a:rPr lang="en-US" sz="1600">
                <a:solidFill>
                  <a:schemeClr val="tx1"/>
                </a:solidFill>
                <a:effectLst/>
                <a:latin typeface="Times New Roman Regular" panose="02020603050405020304" charset="0"/>
                <a:cs typeface="Times New Roman Regular" panose="02020603050405020304" charset="0"/>
              </a:rPr>
              <a:t>The agricultural sector is increasingly seeking innovative solutions to enhance crop health and yield. A critical challenge within this domain is the early and accurate detection of plant diseases, which can significantly impact productivity. Traditional methods of disease detection often rely on manual inspection, which is labor-intensive, time-consuming, and prone to human error. Moreover, these methods may not be scalable or cost-effective for large-scale farming operations.</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This research aims to address these limitations by developing an automated, cost-effective solution for the segmentation of plant diseases from leaf images. The core objective is to eliminate the need for human intervention at any stage of the detection process, thereby streamlining operations and reducing the potential for inaccuracies.</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The proposed solution employs a Min-Max Hue Histogram technique in conjunction with k-means clustering to accurately segment diseased regions from healthy leaf tissue. This method is designed to be more precise than existing approaches, leveraging the strengths of color-based segmentation to identify disease spots effectively.</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Furthermore, the research seeks to enhance the accuracy of disease detection by integrating the segmented data with advanced machine learning or deep learning algorithms. By doing so, the system can learn from a vast array of data points, improving its diagnostic capabilities over time.</a:t>
            </a:r>
            <a:endParaRPr lang="en-US" sz="1600">
              <a:solidFill>
                <a:schemeClr val="tx1"/>
              </a:solidFill>
              <a:effectLst/>
              <a:latin typeface="Times New Roman Regular" panose="02020603050405020304" charset="0"/>
              <a:cs typeface="Times New Roman Regular" panose="02020603050405020304" charset="0"/>
            </a:endParaRPr>
          </a:p>
          <a:p>
            <a:pPr algn="just"/>
            <a:r>
              <a:rPr lang="en-US" sz="1600">
                <a:solidFill>
                  <a:schemeClr val="tx1"/>
                </a:solidFill>
                <a:effectLst/>
                <a:latin typeface="Times New Roman Regular" panose="02020603050405020304" charset="0"/>
                <a:cs typeface="Times New Roman Regular" panose="02020603050405020304" charset="0"/>
              </a:rPr>
              <a:t>In summary, the problem this research tackles is the development of a reliable, automated system for plant disease detection that is both accessible and efficient, with the potential to revolutionize disease management in agriculture and contribute to the sustainability of food production systems worldwide.</a:t>
            </a:r>
            <a:endParaRPr lang="en-US" sz="1600">
              <a:solidFill>
                <a:schemeClr val="tx1"/>
              </a:solidFill>
              <a:effectLst/>
              <a:latin typeface="Times New Roman Regular" panose="02020603050405020304" charset="0"/>
              <a:cs typeface="Times New Roman Regular"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strVal val="#ppt_w+.3"/>
                                          </p:val>
                                        </p:tav>
                                        <p:tav tm="100000">
                                          <p:val>
                                            <p:strVal val="#ppt_w"/>
                                          </p:val>
                                        </p:tav>
                                      </p:tavLst>
                                    </p:anim>
                                    <p:anim calcmode="lin" valueType="num">
                                      <p:cBhvr>
                                        <p:cTn id="8" dur="1000" fill="hold"/>
                                        <p:tgtEl>
                                          <p:spTgt spid="41"/>
                                        </p:tgtEl>
                                        <p:attrNameLst>
                                          <p:attrName>ppt_h</p:attrName>
                                        </p:attrNameLst>
                                      </p:cBhvr>
                                      <p:tavLst>
                                        <p:tav tm="0">
                                          <p:val>
                                            <p:strVal val="#ppt_h"/>
                                          </p:val>
                                        </p:tav>
                                        <p:tav tm="100000">
                                          <p:val>
                                            <p:strVal val="#ppt_h"/>
                                          </p:val>
                                        </p:tav>
                                      </p:tavLst>
                                    </p:anim>
                                    <p:animEffect transition="in" filter="fade">
                                      <p:cBhvr>
                                        <p:cTn id="9"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25" name="文本框 24"/>
          <p:cNvSpPr txBox="1"/>
          <p:nvPr/>
        </p:nvSpPr>
        <p:spPr>
          <a:xfrm>
            <a:off x="1044026" y="3652691"/>
            <a:ext cx="2398875" cy="369332"/>
          </a:xfrm>
          <a:prstGeom prst="rect">
            <a:avLst/>
          </a:prstGeom>
          <a:noFill/>
        </p:spPr>
        <p:txBody>
          <a:bodyPr wrap="square" rtlCol="0">
            <a:spAutoFit/>
            <a:scene3d>
              <a:camera prst="orthographicFront"/>
              <a:lightRig rig="threePt" dir="t"/>
            </a:scene3d>
            <a:sp3d contourW="12700"/>
          </a:bodyPr>
          <a:p>
            <a:pPr algn="ctr"/>
            <a:r>
              <a:rPr lang="en-US" altLang="zh-CN" b="1" dirty="0" smtClean="0">
                <a:solidFill>
                  <a:schemeClr val="bg1"/>
                </a:solidFill>
                <a:latin typeface="Arial" panose="020B0604020202020204" pitchFamily="34" charset="0"/>
                <a:ea typeface="Arial" panose="020B0604020202020204" pitchFamily="34" charset="0"/>
              </a:rPr>
              <a:t>Title text addition</a:t>
            </a:r>
            <a:endParaRPr lang="zh-CN" altLang="en-US" b="1" dirty="0">
              <a:solidFill>
                <a:schemeClr val="bg1"/>
              </a:solidFill>
              <a:latin typeface="Arial" panose="020B0604020202020204" pitchFamily="34" charset="0"/>
              <a:ea typeface="Arial" panose="020B0604020202020204" pitchFamily="34" charset="0"/>
            </a:endParaRPr>
          </a:p>
        </p:txBody>
      </p:sp>
      <p:sp>
        <p:nvSpPr>
          <p:cNvPr id="27" name="文本框 26"/>
          <p:cNvSpPr txBox="1"/>
          <p:nvPr/>
        </p:nvSpPr>
        <p:spPr>
          <a:xfrm>
            <a:off x="2514403" y="87747"/>
            <a:ext cx="5262880" cy="645160"/>
          </a:xfrm>
          <a:prstGeom prst="rect">
            <a:avLst/>
          </a:prstGeom>
          <a:noFill/>
        </p:spPr>
        <p:txBody>
          <a:bodyPr wrap="none" rtlCol="0">
            <a:spAutoFit/>
          </a:bodyPr>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Proposed Methodology</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3" name="Text Box 2"/>
          <p:cNvSpPr txBox="1"/>
          <p:nvPr/>
        </p:nvSpPr>
        <p:spPr>
          <a:xfrm>
            <a:off x="2757805" y="823595"/>
            <a:ext cx="8830310" cy="82994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The proposed research emphasizes the development of a fully automated disease segmentation system characterized by its high accuracy. The benefits of the proposed algorithm are multifaceted and can be summarized as follows:</a:t>
            </a:r>
            <a:endParaRPr lang="en-US" sz="1600">
              <a:latin typeface="Times New Roman Regular" panose="02020603050405020304" charset="0"/>
              <a:cs typeface="Times New Roman Regular" panose="02020603050405020304" charset="0"/>
            </a:endParaRPr>
          </a:p>
        </p:txBody>
      </p:sp>
      <p:cxnSp>
        <p:nvCxnSpPr>
          <p:cNvPr id="4"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pic>
        <p:nvPicPr>
          <p:cNvPr id="5"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3629" y="127000"/>
            <a:ext cx="2645229" cy="1975756"/>
          </a:xfrm>
          <a:prstGeom prst="rect">
            <a:avLst/>
          </a:prstGeom>
        </p:spPr>
      </p:pic>
      <p:sp>
        <p:nvSpPr>
          <p:cNvPr id="30" name="Freeform 3"/>
          <p:cNvSpPr/>
          <p:nvPr/>
        </p:nvSpPr>
        <p:spPr>
          <a:xfrm>
            <a:off x="4126203" y="2885380"/>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1" name="Freeform 4"/>
          <p:cNvSpPr/>
          <p:nvPr/>
        </p:nvSpPr>
        <p:spPr>
          <a:xfrm rot="2700000">
            <a:off x="5105957" y="196223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2" name="Freeform 5"/>
          <p:cNvSpPr/>
          <p:nvPr/>
        </p:nvSpPr>
        <p:spPr>
          <a:xfrm rot="720000" flipH="1">
            <a:off x="7271385" y="3132455"/>
            <a:ext cx="669925" cy="2012950"/>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3" name="Freeform 6"/>
          <p:cNvSpPr/>
          <p:nvPr/>
        </p:nvSpPr>
        <p:spPr>
          <a:xfrm rot="18900000" flipH="1">
            <a:off x="6401979" y="1970412"/>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5" name="Freeform 8"/>
          <p:cNvSpPr/>
          <p:nvPr/>
        </p:nvSpPr>
        <p:spPr>
          <a:xfrm rot="2700000" flipH="1" flipV="1">
            <a:off x="6372107" y="528874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6" name="Freeform 9"/>
          <p:cNvSpPr/>
          <p:nvPr/>
        </p:nvSpPr>
        <p:spPr>
          <a:xfrm flipV="1">
            <a:off x="4134377" y="4357431"/>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sp>
        <p:nvSpPr>
          <p:cNvPr id="37" name="Freeform 10"/>
          <p:cNvSpPr/>
          <p:nvPr/>
        </p:nvSpPr>
        <p:spPr>
          <a:xfrm rot="18900000" flipV="1">
            <a:off x="5114131" y="5280573"/>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p>
            <a:pPr algn="ctr">
              <a:defRPr/>
            </a:pPr>
            <a:endParaRPr lang="en-US" sz="3200" kern="0" dirty="0">
              <a:solidFill>
                <a:sysClr val="window" lastClr="FFFFFF"/>
              </a:solidFill>
              <a:latin typeface="Arial" panose="020B0604020202020204" pitchFamily="34" charset="0"/>
            </a:endParaRPr>
          </a:p>
        </p:txBody>
      </p:sp>
      <p:cxnSp>
        <p:nvCxnSpPr>
          <p:cNvPr id="38" name="Straight Connector 11"/>
          <p:cNvCxnSpPr/>
          <p:nvPr/>
        </p:nvCxnSpPr>
        <p:spPr>
          <a:xfrm flipH="1">
            <a:off x="3650659" y="4357429"/>
            <a:ext cx="824000" cy="0"/>
          </a:xfrm>
          <a:prstGeom prst="line">
            <a:avLst/>
          </a:prstGeom>
          <a:noFill/>
          <a:ln w="19050" cap="flat" cmpd="sng" algn="ctr">
            <a:solidFill>
              <a:srgbClr val="4D5F2E"/>
            </a:solidFill>
            <a:prstDash val="solid"/>
            <a:miter lim="800000"/>
            <a:tailEnd type="oval"/>
          </a:ln>
          <a:effectLst/>
        </p:spPr>
      </p:cxnSp>
      <p:grpSp>
        <p:nvGrpSpPr>
          <p:cNvPr id="39" name="Group 13"/>
          <p:cNvGrpSpPr/>
          <p:nvPr/>
        </p:nvGrpSpPr>
        <p:grpSpPr>
          <a:xfrm>
            <a:off x="3647595" y="2414438"/>
            <a:ext cx="892032" cy="824000"/>
            <a:chOff x="4228147" y="2074893"/>
            <a:chExt cx="692928" cy="640080"/>
          </a:xfrm>
        </p:grpSpPr>
        <p:cxnSp>
          <p:nvCxnSpPr>
            <p:cNvPr id="40" name="Straight Connector 14"/>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1" name="Straight Connector 15"/>
            <p:cNvCxnSpPr/>
            <p:nvPr/>
          </p:nvCxnSpPr>
          <p:spPr>
            <a:xfrm flipH="1">
              <a:off x="4228147" y="2166249"/>
              <a:ext cx="466625"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42" name="Group 16"/>
          <p:cNvGrpSpPr/>
          <p:nvPr/>
        </p:nvGrpSpPr>
        <p:grpSpPr>
          <a:xfrm flipV="1">
            <a:off x="3650661" y="5334292"/>
            <a:ext cx="1112760" cy="824000"/>
            <a:chOff x="4056686" y="2074893"/>
            <a:chExt cx="864389" cy="640080"/>
          </a:xfrm>
        </p:grpSpPr>
        <p:cxnSp>
          <p:nvCxnSpPr>
            <p:cNvPr id="43" name="Straight Connector 17"/>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4" name="Straight Connector 18"/>
            <p:cNvCxnSpPr/>
            <p:nvPr/>
          </p:nvCxnSpPr>
          <p:spPr>
            <a:xfrm flipH="1" flipV="1">
              <a:off x="4056686" y="2166249"/>
              <a:ext cx="638087"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45" name="Group 20"/>
          <p:cNvGrpSpPr/>
          <p:nvPr/>
        </p:nvGrpSpPr>
        <p:grpSpPr>
          <a:xfrm flipH="1">
            <a:off x="7456303" y="2190656"/>
            <a:ext cx="1106132" cy="824000"/>
            <a:chOff x="4061835" y="2074893"/>
            <a:chExt cx="859240" cy="640080"/>
          </a:xfrm>
        </p:grpSpPr>
        <p:cxnSp>
          <p:nvCxnSpPr>
            <p:cNvPr id="46" name="Straight Connector 21"/>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47" name="Straight Connector 22"/>
            <p:cNvCxnSpPr/>
            <p:nvPr/>
          </p:nvCxnSpPr>
          <p:spPr>
            <a:xfrm flipH="1">
              <a:off x="4061835" y="2166249"/>
              <a:ext cx="632937" cy="0"/>
            </a:xfrm>
            <a:prstGeom prst="line">
              <a:avLst/>
            </a:prstGeom>
            <a:noFill/>
            <a:ln w="19050" cap="flat" cmpd="sng" algn="ctr">
              <a:solidFill>
                <a:srgbClr val="74891A"/>
              </a:solidFill>
              <a:prstDash val="solid"/>
              <a:miter lim="800000"/>
              <a:headEnd type="none" w="med" len="med"/>
              <a:tailEnd type="oval" w="med" len="med"/>
            </a:ln>
            <a:effectLst/>
          </p:spPr>
        </p:cxnSp>
      </p:grpSp>
      <p:cxnSp>
        <p:nvCxnSpPr>
          <p:cNvPr id="48" name="Straight Connector 23"/>
          <p:cNvCxnSpPr/>
          <p:nvPr/>
        </p:nvCxnSpPr>
        <p:spPr>
          <a:xfrm rot="5400000" flipV="1">
            <a:off x="8169118" y="3581388"/>
            <a:ext cx="0" cy="824000"/>
          </a:xfrm>
          <a:prstGeom prst="line">
            <a:avLst/>
          </a:prstGeom>
          <a:noFill/>
          <a:ln w="19050" cap="flat" cmpd="sng" algn="ctr">
            <a:solidFill>
              <a:srgbClr val="4D5F2E"/>
            </a:solidFill>
            <a:prstDash val="solid"/>
            <a:miter lim="800000"/>
            <a:tailEnd type="oval"/>
          </a:ln>
          <a:effectLst/>
        </p:spPr>
      </p:cxnSp>
      <p:sp>
        <p:nvSpPr>
          <p:cNvPr id="52" name="AutoShape 59"/>
          <p:cNvSpPr/>
          <p:nvPr/>
        </p:nvSpPr>
        <p:spPr bwMode="auto">
          <a:xfrm>
            <a:off x="5369191" y="3526335"/>
            <a:ext cx="1297335" cy="129511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gradFill>
            <a:gsLst>
              <a:gs pos="0">
                <a:srgbClr val="74891A"/>
              </a:gs>
              <a:gs pos="100000">
                <a:srgbClr val="4D5F2E"/>
              </a:gs>
            </a:gsLst>
            <a:lin ang="5400000" scaled="1"/>
          </a:gradFill>
          <a:ln>
            <a:noFill/>
          </a:ln>
          <a:effectLst/>
        </p:spPr>
        <p:txBody>
          <a:bodyPr lIns="50800" tIns="50800" rIns="50800" bIns="50800" anchor="ctr"/>
          <a:p>
            <a:pPr defTabSz="609600">
              <a:defRPr/>
            </a:pPr>
            <a:endParaRPr lang="en-US" sz="4000" kern="0">
              <a:solidFill>
                <a:srgbClr val="FFFFFF"/>
              </a:solidFill>
              <a:effectLst>
                <a:outerShdw blurRad="38100" dist="38100" dir="2700000" algn="tl">
                  <a:srgbClr val="000000"/>
                </a:outerShdw>
              </a:effectLst>
              <a:latin typeface="Arial" panose="020B0604020202020204" pitchFamily="34" charset="0"/>
            </a:endParaRPr>
          </a:p>
        </p:txBody>
      </p:sp>
      <p:grpSp>
        <p:nvGrpSpPr>
          <p:cNvPr id="53" name="组合 31"/>
          <p:cNvGrpSpPr/>
          <p:nvPr/>
        </p:nvGrpSpPr>
        <p:grpSpPr>
          <a:xfrm>
            <a:off x="8677755" y="1869542"/>
            <a:ext cx="2801722" cy="1129696"/>
            <a:chOff x="1643984" y="2349127"/>
            <a:chExt cx="2492110" cy="1004855"/>
          </a:xfrm>
        </p:grpSpPr>
        <p:sp>
          <p:nvSpPr>
            <p:cNvPr id="54" name="文本框 32"/>
            <p:cNvSpPr txBox="1"/>
            <p:nvPr/>
          </p:nvSpPr>
          <p:spPr>
            <a:xfrm>
              <a:off x="1806000" y="2349127"/>
              <a:ext cx="2133781" cy="299923"/>
            </a:xfrm>
            <a:prstGeom prst="rect">
              <a:avLst/>
            </a:prstGeom>
            <a:noFill/>
          </p:spPr>
          <p:txBody>
            <a:bodyPr wrap="square" rtlCol="0">
              <a:spAutoFit/>
            </a:bodyPr>
            <a:p>
              <a:pPr algn="ctr"/>
              <a:r>
                <a:rPr lang="en-US" altLang="zh-CN" sz="1600" smtClean="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rPr>
                <a:t>User Independence</a:t>
              </a:r>
              <a:endParaRPr lang="en-US" altLang="zh-CN" sz="1600" smtClean="0">
                <a:solidFill>
                  <a:schemeClr val="tx1"/>
                </a:solidFill>
                <a:effectLst>
                  <a:outerShdw blurRad="38100" dist="19050" dir="2700000" algn="tl" rotWithShape="0">
                    <a:schemeClr val="dk1">
                      <a:alpha val="40000"/>
                      <a:alpha val="40000"/>
                    </a:schemeClr>
                  </a:outerShdw>
                </a:effectLst>
                <a:latin typeface="Times New Roman Regular" panose="02020603050405020304" charset="0"/>
                <a:ea typeface="Arial" panose="020B0604020202020204" pitchFamily="34" charset="0"/>
                <a:cs typeface="Times New Roman Regular" panose="02020603050405020304" charset="0"/>
              </a:endParaRPr>
            </a:p>
          </p:txBody>
        </p:sp>
        <p:sp>
          <p:nvSpPr>
            <p:cNvPr id="55" name="文本框 33"/>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Unlike existing methods that depend on user input for image segmentation, the proposed system operates autonomously, requiring no manual intervention.</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56" name="组合 34"/>
          <p:cNvGrpSpPr/>
          <p:nvPr/>
        </p:nvGrpSpPr>
        <p:grpSpPr>
          <a:xfrm>
            <a:off x="8546310" y="3408445"/>
            <a:ext cx="3486785" cy="1117630"/>
            <a:chOff x="1527065" y="2359859"/>
            <a:chExt cx="3101468" cy="994123"/>
          </a:xfrm>
        </p:grpSpPr>
        <p:sp>
          <p:nvSpPr>
            <p:cNvPr id="57" name="文本框 35"/>
            <p:cNvSpPr txBox="1"/>
            <p:nvPr/>
          </p:nvSpPr>
          <p:spPr>
            <a:xfrm>
              <a:off x="1527065" y="2359859"/>
              <a:ext cx="3101468"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Arial" panose="020B0604020202020204" pitchFamily="34" charset="0"/>
                  <a:ea typeface="Arial" panose="020B0604020202020204" pitchFamily="34" charset="0"/>
                </a:rPr>
                <a:t>Pre-Segmentation Identification</a:t>
              </a:r>
              <a:endParaRPr lang="en-US" altLang="zh-CN" sz="1600" b="1" smtClean="0">
                <a:solidFill>
                  <a:schemeClr val="tx1">
                    <a:lumMod val="75000"/>
                    <a:lumOff val="25000"/>
                  </a:schemeClr>
                </a:solidFill>
                <a:latin typeface="Arial" panose="020B0604020202020204" pitchFamily="34" charset="0"/>
                <a:ea typeface="Arial" panose="020B0604020202020204" pitchFamily="34" charset="0"/>
              </a:endParaRPr>
            </a:p>
          </p:txBody>
        </p:sp>
        <p:sp>
          <p:nvSpPr>
            <p:cNvPr id="58" name="文本框 36"/>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outerShdw blurRad="38100" dist="19050" dir="2700000" algn="tl" rotWithShape="0">
                      <a:schemeClr val="dk1">
                        <a:alpha val="40000"/>
                        <a:alpha val="40000"/>
                      </a:schemeClr>
                    </a:outerShdw>
                  </a:effectLst>
                  <a:latin typeface="Times New Roman Bold" panose="02020603050405020304" charset="0"/>
                  <a:ea typeface="Arial" panose="020B0604020202020204" pitchFamily="34" charset="0"/>
                  <a:cs typeface="Times New Roman Bold" panose="02020603050405020304" charset="0"/>
                </a:rPr>
                <a:t>By employing a hue histogram technique for disease spot identification before segmentation, the algorithm ensures precise segmentation through k-means clustering.</a:t>
              </a:r>
              <a:endParaRPr lang="en-US" altLang="zh-CN" sz="1100" b="1" dirty="0">
                <a:solidFill>
                  <a:schemeClr val="tx1"/>
                </a:solidFill>
                <a:effectLst>
                  <a:outerShdw blurRad="38100" dist="19050" dir="2700000" algn="tl" rotWithShape="0">
                    <a:schemeClr val="dk1">
                      <a:alpha val="40000"/>
                      <a:alpha val="40000"/>
                    </a:schemeClr>
                  </a:outerShdw>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2" name="组合 40"/>
          <p:cNvGrpSpPr/>
          <p:nvPr/>
        </p:nvGrpSpPr>
        <p:grpSpPr>
          <a:xfrm>
            <a:off x="617449" y="2214358"/>
            <a:ext cx="2801722" cy="1129696"/>
            <a:chOff x="1643984" y="2349127"/>
            <a:chExt cx="2492110" cy="1004855"/>
          </a:xfrm>
        </p:grpSpPr>
        <p:sp>
          <p:nvSpPr>
            <p:cNvPr id="63" name="文本框 41"/>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Noise Reduction</a:t>
              </a:r>
              <a:endPar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64" name="文本框 42"/>
            <p:cNvSpPr txBox="1"/>
            <p:nvPr/>
          </p:nvSpPr>
          <p:spPr>
            <a:xfrm>
              <a:off x="1643984" y="2588641"/>
              <a:ext cx="2492110" cy="765341"/>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It effectively eliminates digital noise, thereby enhancing the visualization of disease spots, surpassing the capabilities of current techniques.</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5" name="组合 43"/>
          <p:cNvGrpSpPr/>
          <p:nvPr/>
        </p:nvGrpSpPr>
        <p:grpSpPr>
          <a:xfrm>
            <a:off x="474574" y="3741196"/>
            <a:ext cx="2944597" cy="937290"/>
            <a:chOff x="1516898" y="2349127"/>
            <a:chExt cx="2619196" cy="833712"/>
          </a:xfrm>
        </p:grpSpPr>
        <p:sp>
          <p:nvSpPr>
            <p:cNvPr id="66" name="文本框 44"/>
            <p:cNvSpPr txBox="1"/>
            <p:nvPr/>
          </p:nvSpPr>
          <p:spPr>
            <a:xfrm>
              <a:off x="1516898" y="2349127"/>
              <a:ext cx="2423110" cy="299923"/>
            </a:xfrm>
            <a:prstGeom prst="rect">
              <a:avLst/>
            </a:prstGeom>
            <a:noFill/>
          </p:spPr>
          <p:txBody>
            <a:bodyPr wrap="square" rtlCol="0">
              <a:spAutoFit/>
              <a:scene3d>
                <a:camera prst="orthographicFront"/>
                <a:lightRig rig="threePt" dir="t"/>
              </a:scene3d>
              <a:sp3d contourW="12700"/>
            </a:bodyPr>
            <a:p>
              <a:pPr algn="ctr"/>
              <a:r>
                <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Segmentation Accuracy</a:t>
              </a:r>
              <a:endParaRPr lang="en-US" altLang="zh-CN" sz="1600" b="1"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67" name="文本框 45"/>
            <p:cNvSpPr txBox="1"/>
            <p:nvPr/>
          </p:nvSpPr>
          <p:spPr>
            <a:xfrm>
              <a:off x="1643984" y="2588641"/>
              <a:ext cx="2492110" cy="594198"/>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The algorithm achieves a level of segmentation precision that outperforms existing methodologies.</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grpSp>
        <p:nvGrpSpPr>
          <p:cNvPr id="68" name="组合 46"/>
          <p:cNvGrpSpPr/>
          <p:nvPr/>
        </p:nvGrpSpPr>
        <p:grpSpPr>
          <a:xfrm>
            <a:off x="662032" y="5553940"/>
            <a:ext cx="2865857" cy="937290"/>
            <a:chOff x="1586936" y="2349127"/>
            <a:chExt cx="2549158" cy="833712"/>
          </a:xfrm>
        </p:grpSpPr>
        <p:sp>
          <p:nvSpPr>
            <p:cNvPr id="69" name="文本框 47"/>
            <p:cNvSpPr txBox="1"/>
            <p:nvPr/>
          </p:nvSpPr>
          <p:spPr>
            <a:xfrm>
              <a:off x="1586936" y="2349127"/>
              <a:ext cx="2353072" cy="299923"/>
            </a:xfrm>
            <a:prstGeom prst="rect">
              <a:avLst/>
            </a:prstGeom>
            <a:noFill/>
          </p:spPr>
          <p:txBody>
            <a:bodyPr wrap="square" rtlCol="0">
              <a:spAutoFit/>
              <a:scene3d>
                <a:camera prst="orthographicFront"/>
                <a:lightRig rig="threePt" dir="t"/>
              </a:scene3d>
              <a:sp3d contourW="12700"/>
            </a:bodyPr>
            <a:p>
              <a:pPr algn="ctr"/>
              <a:r>
                <a:rPr lang="en-US" altLang="zh-CN" sz="1600" b="1" dirty="0"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rPr>
                <a:t>Algorithmic Improvement</a:t>
              </a:r>
              <a:endParaRPr lang="en-US" altLang="zh-CN" sz="1600" b="1" dirty="0" smtClean="0">
                <a:solidFill>
                  <a:schemeClr val="tx1">
                    <a:lumMod val="75000"/>
                    <a:lumOff val="25000"/>
                  </a:schemeClr>
                </a:solidFill>
                <a:latin typeface="Times New Roman Bold" panose="02020603050405020304" charset="0"/>
                <a:ea typeface="Arial" panose="020B0604020202020204" pitchFamily="34" charset="0"/>
                <a:cs typeface="Times New Roman Bold" panose="02020603050405020304" charset="0"/>
              </a:endParaRPr>
            </a:p>
          </p:txBody>
        </p:sp>
        <p:sp>
          <p:nvSpPr>
            <p:cNvPr id="70" name="文本框 48"/>
            <p:cNvSpPr txBox="1"/>
            <p:nvPr/>
          </p:nvSpPr>
          <p:spPr>
            <a:xfrm>
              <a:off x="1643984" y="2588641"/>
              <a:ext cx="2492110" cy="594198"/>
            </a:xfrm>
            <a:prstGeom prst="rect">
              <a:avLst/>
            </a:prstGeom>
            <a:noFill/>
          </p:spPr>
          <p:txBody>
            <a:bodyPr wrap="square" rtlCol="0">
              <a:spAutoFit/>
            </a:bodyPr>
            <a:p>
              <a:pPr algn="just">
                <a:lnSpc>
                  <a:spcPct val="114000"/>
                </a:lnSpc>
              </a:pPr>
              <a:r>
                <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rPr>
                <a:t>The proposed algorithm contributes to the overall improvement in segmentation accuracy.</a:t>
              </a:r>
              <a:endParaRPr lang="en-US" altLang="zh-CN" sz="1100" b="1" dirty="0">
                <a:solidFill>
                  <a:schemeClr val="tx1"/>
                </a:solidFill>
                <a:effectLst/>
                <a:latin typeface="Times New Roman Bold" panose="02020603050405020304" charset="0"/>
                <a:ea typeface="Arial" panose="020B0604020202020204" pitchFamily="34" charset="0"/>
                <a:cs typeface="Times New Roman Bold"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3"/>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500"/>
                                        <p:tgtEl>
                                          <p:spTgt spid="53"/>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fade">
                                      <p:cBhvr>
                                        <p:cTn id="17" dur="500"/>
                                        <p:tgtEl>
                                          <p:spTgt spid="56"/>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fade">
                                      <p:cBhvr>
                                        <p:cTn id="21" dur="500"/>
                                        <p:tgtEl>
                                          <p:spTgt spid="62"/>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500"/>
                                        <p:tgtEl>
                                          <p:spTgt spid="65"/>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7" name="Oval 10"/>
          <p:cNvSpPr/>
          <p:nvPr/>
        </p:nvSpPr>
        <p:spPr>
          <a:xfrm>
            <a:off x="5657426" y="5260088"/>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1677035" y="86995"/>
            <a:ext cx="9820910" cy="583565"/>
          </a:xfrm>
          <a:prstGeom prst="rect">
            <a:avLst/>
          </a:prstGeom>
          <a:noFill/>
        </p:spPr>
        <p:txBody>
          <a:bodyPr wrap="square" rtlCol="0">
            <a:spAutoFit/>
          </a:bodyPr>
          <a:lstStyle/>
          <a:p>
            <a:pPr algn="r"/>
            <a:r>
              <a:rPr lang="en-US" altLang="zh-CN" sz="32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Image denoising using rank order fuzzy filter</a:t>
            </a:r>
            <a:endParaRPr lang="en-US" altLang="zh-CN" sz="32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77" name="Text Box 76"/>
          <p:cNvSpPr txBox="1"/>
          <p:nvPr/>
        </p:nvSpPr>
        <p:spPr>
          <a:xfrm>
            <a:off x="2519680" y="912495"/>
            <a:ext cx="8604250" cy="1568450"/>
          </a:xfrm>
          <a:prstGeom prst="rect">
            <a:avLst/>
          </a:prstGeom>
          <a:noFill/>
        </p:spPr>
        <p:txBody>
          <a:bodyPr wrap="square" rtlCol="0">
            <a:spAutoFit/>
          </a:bodyPr>
          <a:p>
            <a:pPr algn="just"/>
            <a:r>
              <a:rPr lang="en-US" sz="1600">
                <a:latin typeface="Times New Roman Regular" panose="02020603050405020304" charset="0"/>
                <a:cs typeface="Times New Roman Regular" panose="02020603050405020304" charset="0"/>
              </a:rPr>
              <a:t>The Rank Order Fuzzy (ROF) filter represents a sophisticated technique in image processing, particularly adept at enhancing images plagued by impulse noise, which is prevalent in highly corrupted environments. The efficacy of the ROF filter stems from its unique approach to noise management, which is predicated on the ranking and density analysis of the noisy pixels within an image. The procedural execution of the ROF filter unfolds through a series of methodical steps, detailed as follows:</a:t>
            </a:r>
            <a:endParaRPr lang="en-US" sz="1600">
              <a:latin typeface="Times New Roman Regular" panose="02020603050405020304" charset="0"/>
              <a:cs typeface="Times New Roman Regular" panose="02020603050405020304" charset="0"/>
            </a:endParaRPr>
          </a:p>
        </p:txBody>
      </p:sp>
      <p:sp>
        <p:nvSpPr>
          <p:cNvPr id="80" name="Text Box 79"/>
          <p:cNvSpPr txBox="1"/>
          <p:nvPr/>
        </p:nvSpPr>
        <p:spPr>
          <a:xfrm>
            <a:off x="247015" y="2480945"/>
            <a:ext cx="8986520" cy="4276725"/>
          </a:xfrm>
          <a:prstGeom prst="rect">
            <a:avLst/>
          </a:prstGeom>
          <a:noFill/>
        </p:spPr>
        <p:txBody>
          <a:bodyPr wrap="square" rtlCol="0">
            <a:spAutoFit/>
          </a:bodyPr>
          <a:p>
            <a:pPr algn="just"/>
            <a:r>
              <a:rPr lang="en-US" sz="1600" b="1">
                <a:latin typeface="Times New Roman Bold" panose="02020603050405020304" charset="0"/>
                <a:cs typeface="Times New Roman Bold" panose="02020603050405020304" charset="0"/>
              </a:rPr>
              <a:t>Noise Ranking:</a:t>
            </a:r>
            <a:r>
              <a:rPr lang="en-US" sz="1600">
                <a:latin typeface="Times New Roman Regular" panose="02020603050405020304" charset="0"/>
                <a:cs typeface="Times New Roman Regular" panose="02020603050405020304" charset="0"/>
              </a:rPr>
              <a:t> Initially, the algorithm assesses the image to determine the density of the noise present. This involves ranking the pixels based on the level of corruption detected.</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Fuzzy Logic Application:</a:t>
            </a:r>
            <a:r>
              <a:rPr lang="en-US" sz="1600">
                <a:latin typeface="Times New Roman Regular" panose="02020603050405020304" charset="0"/>
                <a:cs typeface="Times New Roman Regular" panose="02020603050405020304" charset="0"/>
              </a:rPr>
              <a:t> Subsequently, fuzzy logic principles are applied to these ranked pixels. This step is crucial as it helps in differentiating between noise and actual image content.</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Filtering Process:</a:t>
            </a:r>
            <a:r>
              <a:rPr lang="en-US" sz="1600">
                <a:latin typeface="Times New Roman Regular" panose="02020603050405020304" charset="0"/>
                <a:cs typeface="Times New Roman Regular" panose="02020603050405020304" charset="0"/>
              </a:rPr>
              <a:t> The core of the ROF filter’s operation lies in its ability to process the image based on the rankings established. It selectively targets the noisy pixels for treatment while preserving the integrity of the original image data.</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b="1">
                <a:latin typeface="Times New Roman Bold" panose="02020603050405020304" charset="0"/>
                <a:cs typeface="Times New Roman Bold" panose="02020603050405020304" charset="0"/>
              </a:rPr>
              <a:t>Image Enhancement:</a:t>
            </a:r>
            <a:r>
              <a:rPr lang="en-US" sz="1600">
                <a:latin typeface="Times New Roman Regular" panose="02020603050405020304" charset="0"/>
                <a:cs typeface="Times New Roman Regular" panose="02020603050405020304" charset="0"/>
              </a:rPr>
              <a:t> The final outcome of the ROF filter application is a significant improvement in image quality. The processed image exhibits reduced noise levels, leading to clearer and more accurate visual representations.</a:t>
            </a:r>
            <a:endParaRPr lang="en-US" sz="1600">
              <a:latin typeface="Times New Roman Regular" panose="02020603050405020304" charset="0"/>
              <a:cs typeface="Times New Roman Regular" panose="02020603050405020304" charset="0"/>
            </a:endParaRPr>
          </a:p>
          <a:p>
            <a:pPr algn="just"/>
            <a:endParaRPr lang="en-US" sz="1600">
              <a:latin typeface="Times New Roman Regular" panose="02020603050405020304" charset="0"/>
              <a:cs typeface="Times New Roman Regular" panose="02020603050405020304" charset="0"/>
            </a:endParaRPr>
          </a:p>
          <a:p>
            <a:pPr algn="just"/>
            <a:r>
              <a:rPr lang="en-US" sz="1600">
                <a:latin typeface="Times New Roman Regular" panose="02020603050405020304" charset="0"/>
                <a:cs typeface="Times New Roman Regular" panose="02020603050405020304" charset="0"/>
              </a:rPr>
              <a:t>In essence, the ROF filter is a powerful tool in the realm of image processing, offering a robust solution to the challenge of impulse noise without compromising the image’s original details. Its step-by-step procedure ensures a meticulous approach to noise reduction, resulting in enhanced image clarity and quality.</a:t>
            </a:r>
            <a:endParaRPr lang="en-US" sz="1600">
              <a:latin typeface="Times New Roman Regular" panose="02020603050405020304" charset="0"/>
              <a:cs typeface="Times New Roman Regular"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530913" y="106162"/>
            <a:ext cx="94538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Impulse noise detector &amp; density predictor</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4" name="Text Box 3"/>
          <p:cNvSpPr txBox="1"/>
          <p:nvPr/>
        </p:nvSpPr>
        <p:spPr>
          <a:xfrm>
            <a:off x="2514600" y="786130"/>
            <a:ext cx="9008745" cy="1814830"/>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Build a two-dimensional index matrix Fij with element values of 0 or 1. The procedure for determining the value of index 0 or 1 in each index matrix Fij is as follows:</a:t>
            </a:r>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Create a (2M × 1)(2M × 1) neighborhood region with Pij as the center for each pixel Pij at position (i, j) in the picture.</a:t>
            </a:r>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p:txBody>
      </p:sp>
      <p:sp>
        <p:nvSpPr>
          <p:cNvPr id="5" name="Text Box 4"/>
          <p:cNvSpPr txBox="1"/>
          <p:nvPr/>
        </p:nvSpPr>
        <p:spPr>
          <a:xfrm>
            <a:off x="145415" y="3475355"/>
            <a:ext cx="12045950"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If S(⌊α/2⌋ + 1) ≤ Pij ≤ S(n − (⌊α/2⌋)) where αan integer and 0 ≤ α ≤ n then Pij is an uncorrupted pixel, and the value of Fij is set to 0. Otherwise, the pixel is mutated, and the value of Fij is set to 1.</a:t>
            </a:r>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Calculate the percentage of impulse noise forecast using the following formula:</a:t>
            </a:r>
            <a:endParaRPr lang="en-US" sz="1600">
              <a:latin typeface="Times New Roman Regular" panose="02020603050405020304" charset="0"/>
              <a:cs typeface="Times New Roman Regular" panose="02020603050405020304" charset="0"/>
            </a:endParaRPr>
          </a:p>
        </p:txBody>
      </p:sp>
      <p:sp>
        <p:nvSpPr>
          <p:cNvPr id="6" name="Text Box 5"/>
          <p:cNvSpPr txBox="1"/>
          <p:nvPr/>
        </p:nvSpPr>
        <p:spPr>
          <a:xfrm>
            <a:off x="94615" y="2115185"/>
            <a:ext cx="11371580" cy="1476375"/>
          </a:xfrm>
          <a:prstGeom prst="rect">
            <a:avLst/>
          </a:prstGeom>
          <a:noFill/>
        </p:spPr>
        <p:txBody>
          <a:bodyPr wrap="none" rtlCol="0">
            <a:spAutoFit/>
          </a:bodyPr>
          <a:p>
            <a:pPr algn="l"/>
            <a:r>
              <a:rPr lang="en-US">
                <a:latin typeface="Times New Roman Regular" panose="02020603050405020304" charset="0"/>
                <a:cs typeface="Times New Roman Regular" panose="02020603050405020304" charset="0"/>
                <a:sym typeface="+mn-ea"/>
              </a:rPr>
              <a:t>If Pij equals 0 or 255, then Pij is a corrupted pixel, and the value of Fij should be set to 1.</a:t>
            </a:r>
            <a:endParaRPr lang="en-US">
              <a:latin typeface="Times New Roman Regular" panose="02020603050405020304" charset="0"/>
              <a:cs typeface="Times New Roman Regular" panose="02020603050405020304" charset="0"/>
            </a:endParaRPr>
          </a:p>
          <a:p>
            <a:pPr algn="l"/>
            <a:endParaRPr lang="en-US">
              <a:latin typeface="Times New Roman Regular" panose="02020603050405020304" charset="0"/>
              <a:cs typeface="Times New Roman Regular" panose="02020603050405020304" charset="0"/>
            </a:endParaRPr>
          </a:p>
          <a:p>
            <a:pPr algn="l"/>
            <a:r>
              <a:rPr lang="en-US">
                <a:latin typeface="Times New Roman Regular" panose="02020603050405020304" charset="0"/>
                <a:cs typeface="Times New Roman Regular" panose="02020603050405020304" charset="0"/>
                <a:sym typeface="+mn-ea"/>
              </a:rPr>
              <a:t>If Pij is between 0 and 255, then Pij could be an uncorrupted pixel. So, determine whether or not it is corrupted. To do so, </a:t>
            </a:r>
            <a:endParaRPr lang="en-US">
              <a:latin typeface="Times New Roman Regular" panose="02020603050405020304" charset="0"/>
              <a:cs typeface="Times New Roman Regular" panose="02020603050405020304" charset="0"/>
              <a:sym typeface="+mn-ea"/>
            </a:endParaRPr>
          </a:p>
          <a:p>
            <a:pPr algn="l"/>
            <a:r>
              <a:rPr lang="en-US">
                <a:latin typeface="Times New Roman Regular" panose="02020603050405020304" charset="0"/>
                <a:cs typeface="Times New Roman Regular" panose="02020603050405020304" charset="0"/>
                <a:sym typeface="+mn-ea"/>
              </a:rPr>
              <a:t>first translate the window into a 1-D vector S and then sort the elements of S in ascending order.</a:t>
            </a:r>
            <a:endParaRPr lang="en-US">
              <a:latin typeface="Times New Roman Regular" panose="02020603050405020304" charset="0"/>
              <a:cs typeface="Times New Roman Regular" panose="02020603050405020304" charset="0"/>
            </a:endParaRPr>
          </a:p>
          <a:p>
            <a:endParaRPr lang="en-US"/>
          </a:p>
        </p:txBody>
      </p:sp>
      <mc:AlternateContent xmlns:mc="http://schemas.openxmlformats.org/markup-compatibility/2006">
        <mc:Choice xmlns:a14="http://schemas.microsoft.com/office/drawing/2010/main" Requires="a14">
          <p:sp>
            <p:nvSpPr>
              <p:cNvPr id="45" name="Text Box 44"/>
              <p:cNvSpPr txBox="1"/>
              <p:nvPr/>
            </p:nvSpPr>
            <p:spPr>
              <a:xfrm>
                <a:off x="219964" y="4692269"/>
                <a:ext cx="8773160" cy="736600"/>
              </a:xfrm>
              <a:prstGeom prst="rect">
                <a:avLst/>
              </a:prstGeom>
              <a:noFill/>
            </p:spPr>
            <p:txBody>
              <a:bodyPr wrap="none" rtlCol="0" anchor="t">
                <a:spAutoFit/>
              </a:bodyPr>
              <a:p>
                <a:pPr algn="l"/>
                <a14:m>
                  <m:oMathPara xmlns:m="http://schemas.openxmlformats.org/officeDocument/2006/math">
                    <m:oMathParaPr>
                      <m:jc m:val="centerGroup"/>
                    </m:oMathParaPr>
                    <m:oMath xmlns:m="http://schemas.openxmlformats.org/officeDocument/2006/math">
                      <m:r>
                        <a:rPr lang="en-US" i="1">
                          <a:latin typeface="DejaVu Math TeX Gyre" panose="02000503000000000000" charset="0"/>
                          <a:cs typeface="DejaVu Math TeX Gyre" panose="02000503000000000000" charset="0"/>
                        </a:rPr>
                        <m:t>𝜌</m:t>
                      </m:r>
                      <m:r>
                        <a:rPr lang="en-US" i="1">
                          <a:latin typeface="DejaVu Math TeX Gyre" panose="02000503000000000000" charset="0"/>
                          <a:cs typeface="DejaVu Math TeX Gyre" panose="02000503000000000000" charset="0"/>
                        </a:rPr>
                        <m:t>=</m:t>
                      </m:r>
                      <m:f>
                        <m:fPr>
                          <m:ctrlPr>
                            <a:rPr lang="en-US" i="1">
                              <a:latin typeface="DejaVu Math TeX Gyre" panose="02000503000000000000" charset="0"/>
                              <a:cs typeface="DejaVu Math TeX Gyre" panose="02000503000000000000" charset="0"/>
                            </a:rPr>
                          </m:ctrlPr>
                        </m:fPr>
                        <m:num>
                          <m:r>
                            <a:rPr lang="en-US" i="1">
                              <a:latin typeface="DejaVu Math TeX Gyre" panose="02000503000000000000" charset="0"/>
                              <a:cs typeface="DejaVu Math TeX Gyre" panose="02000503000000000000" charset="0"/>
                            </a:rPr>
                            <m:t>1</m:t>
                          </m:r>
                        </m:num>
                        <m:den>
                          <m:r>
                            <a:rPr lang="en-US" i="1">
                              <a:latin typeface="DejaVu Math TeX Gyre" panose="02000503000000000000" charset="0"/>
                              <a:cs typeface="DejaVu Math TeX Gyre" panose="02000503000000000000" charset="0"/>
                            </a:rPr>
                            <m:t>𝑀𝑁</m:t>
                          </m:r>
                        </m:den>
                      </m:f>
                      <m:nary>
                        <m:naryPr>
                          <m:chr m:val="∑"/>
                          <m:limLoc m:val="undOvr"/>
                          <m:ctrlPr>
                            <a:rPr lang="en-US" i="1">
                              <a:latin typeface="DejaVu Math TeX Gyre" panose="02000503000000000000" charset="0"/>
                              <a:cs typeface="DejaVu Math TeX Gyre" panose="02000503000000000000" charset="0"/>
                            </a:rPr>
                          </m:ctrlPr>
                        </m:naryPr>
                        <m:sub>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m:t>
                          </m:r>
                        </m:sub>
                        <m:sup>
                          <m:r>
                            <a:rPr lang="en-US" i="1">
                              <a:latin typeface="DejaVu Math TeX Gyre" panose="02000503000000000000" charset="0"/>
                              <a:cs typeface="DejaVu Math TeX Gyre" panose="02000503000000000000" charset="0"/>
                            </a:rPr>
                            <m:t>𝑀</m:t>
                          </m:r>
                        </m:sup>
                        <m:e>
                          <m:nary>
                            <m:naryPr>
                              <m:chr m:val="∑"/>
                              <m:limLoc m:val="undOvr"/>
                              <m:ctrlPr>
                                <a:rPr lang="en-US" i="1">
                                  <a:latin typeface="DejaVu Math TeX Gyre" panose="02000503000000000000" charset="0"/>
                                  <a:cs typeface="DejaVu Math TeX Gyre" panose="02000503000000000000" charset="0"/>
                                </a:rPr>
                              </m:ctrlPr>
                            </m:naryPr>
                            <m:sub>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m:t>
                              </m:r>
                            </m:sub>
                            <m:sup>
                              <m:r>
                                <a:rPr lang="en-US" i="1">
                                  <a:latin typeface="DejaVu Math TeX Gyre" panose="02000503000000000000" charset="0"/>
                                  <a:cs typeface="DejaVu Math TeX Gyre" panose="02000503000000000000" charset="0"/>
                                </a:rPr>
                                <m:t>𝑁</m:t>
                              </m:r>
                            </m:sup>
                            <m:e>
                              <m:r>
                                <a:rPr lang="en-US">
                                  <a:latin typeface="Times New Roman Regular" panose="02020603050405020304" charset="0"/>
                                  <a:cs typeface="Times New Roman Regular" panose="02020603050405020304" charset="0"/>
                                  <a:sym typeface="+mn-ea"/>
                                </a:rPr>
                                <m:t>𝐹𝑖𝑗</m:t>
                              </m:r>
                            </m:e>
                          </m:nary>
                        </m:e>
                      </m:nary>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100</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1</m:t>
                      </m:r>
                    </m:oMath>
                  </m:oMathPara>
                </a14:m>
                <a:endParaRPr lang="en-US"/>
              </a:p>
            </p:txBody>
          </p:sp>
        </mc:Choice>
        <mc:Fallback>
          <p:sp>
            <p:nvSpPr>
              <p:cNvPr id="45" name="Text Box 44"/>
              <p:cNvSpPr txBox="1">
                <a:spLocks noRot="1" noChangeAspect="1" noMove="1" noResize="1" noEditPoints="1" noAdjustHandles="1" noChangeArrowheads="1" noChangeShapeType="1" noTextEdit="1"/>
              </p:cNvSpPr>
              <p:nvPr/>
            </p:nvSpPr>
            <p:spPr>
              <a:xfrm>
                <a:off x="219964" y="4692269"/>
                <a:ext cx="8773160" cy="736600"/>
              </a:xfrm>
              <a:prstGeom prst="rect">
                <a:avLst/>
              </a:prstGeom>
              <a:blipFill rotWithShape="1">
                <a:blip r:embed="rId2"/>
                <a:stretch>
                  <a:fillRect l="-3" t="-34" r="-2169" b="34"/>
                </a:stretch>
              </a:blipFill>
            </p:spPr>
            <p:txBody>
              <a:bodyPr/>
              <a:lstStyle/>
              <a:p>
                <a:r>
                  <a:rPr lang="en-US" altLang="en-US">
                    <a:noFill/>
                  </a:rPr>
                  <a:t> </a:t>
                </a:r>
              </a:p>
            </p:txBody>
          </p:sp>
        </mc:Fallback>
      </mc:AlternateContent>
      <p:sp>
        <p:nvSpPr>
          <p:cNvPr id="46" name="Text Box 45"/>
          <p:cNvSpPr txBox="1"/>
          <p:nvPr/>
        </p:nvSpPr>
        <p:spPr>
          <a:xfrm>
            <a:off x="219710" y="5568950"/>
            <a:ext cx="10418445"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Denoted:</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ρ is the percentage of impulse noise prediction</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Fij is index matrix 2D at coordinate (i, j)</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M is the total of rows and N is the total of columns.</a:t>
            </a:r>
            <a:endParaRPr lang="en-US" sz="1600">
              <a:latin typeface="Times New Roman Regular" panose="02020603050405020304" charset="0"/>
              <a:cs typeface="Times New Roman Regular"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5" name="Oval 3"/>
          <p:cNvSpPr/>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sp>
        <p:nvSpPr>
          <p:cNvPr id="43" name="文本框 42"/>
          <p:cNvSpPr txBox="1"/>
          <p:nvPr/>
        </p:nvSpPr>
        <p:spPr>
          <a:xfrm>
            <a:off x="2520118" y="87747"/>
            <a:ext cx="4983480" cy="645160"/>
          </a:xfrm>
          <a:prstGeom prst="rect">
            <a:avLst/>
          </a:prstGeom>
          <a:noFill/>
        </p:spPr>
        <p:txBody>
          <a:bodyPr wrap="none" rtlCol="0">
            <a:spAutoFit/>
          </a:bodyPr>
          <a:lstStyle/>
          <a:p>
            <a:pPr algn="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Rank order fuzzy filter</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cxnSp>
        <p:nvCxnSpPr>
          <p:cNvPr id="76" name="直接连接符 21"/>
          <p:cNvCxnSpPr/>
          <p:nvPr/>
        </p:nvCxnSpPr>
        <p:spPr>
          <a:xfrm flipH="1">
            <a:off x="2520315" y="732790"/>
            <a:ext cx="9671685" cy="0"/>
          </a:xfrm>
          <a:prstGeom prst="line">
            <a:avLst/>
          </a:prstGeom>
        </p:spPr>
        <p:style>
          <a:lnRef idx="3">
            <a:schemeClr val="accent6"/>
          </a:lnRef>
          <a:fillRef idx="0">
            <a:schemeClr val="accent6"/>
          </a:fillRef>
          <a:effectRef idx="2">
            <a:schemeClr val="accent6"/>
          </a:effectRef>
          <a:fontRef idx="minor">
            <a:schemeClr val="tx1"/>
          </a:fontRef>
        </p:style>
      </p:cxnSp>
      <p:sp>
        <p:nvSpPr>
          <p:cNvPr id="3" name="Text Box 2"/>
          <p:cNvSpPr txBox="1"/>
          <p:nvPr/>
        </p:nvSpPr>
        <p:spPr>
          <a:xfrm>
            <a:off x="2520315" y="799465"/>
            <a:ext cx="9671685"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Set the value of each noise element, where “salt or 255” by “0”. So that Pij only has one noise model that is “pepper or 0”. If Pij is an uncorrupted pixel then its value is left unchanged. Otherwise, follow the following step:</a:t>
            </a:r>
            <a:endParaRPr lang="en-US" sz="1600">
              <a:latin typeface="Times New Roman Regular" panose="02020603050405020304" charset="0"/>
              <a:cs typeface="Times New Roman Regular" panose="02020603050405020304" charset="0"/>
            </a:endParaRPr>
          </a:p>
          <a:p>
            <a:pPr algn="l"/>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Select 2-D window of size(2M × 1) (2M × 1). Assume that the pixel being filtered isPij.</a:t>
            </a:r>
            <a:endParaRPr lang="en-US" sz="1600">
              <a:latin typeface="Times New Roman Regular" panose="02020603050405020304" charset="0"/>
              <a:cs typeface="Times New Roman Regular" panose="02020603050405020304" charset="0"/>
            </a:endParaRPr>
          </a:p>
        </p:txBody>
      </p:sp>
      <p:sp>
        <p:nvSpPr>
          <p:cNvPr id="7" name="Text Box 6"/>
          <p:cNvSpPr txBox="1"/>
          <p:nvPr/>
        </p:nvSpPr>
        <p:spPr>
          <a:xfrm>
            <a:off x="0" y="2010410"/>
            <a:ext cx="12113260" cy="107632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Matrix elements of the window should be sorted starting from the smallest value to the largest value. If the selected window contains all elements as 0’s then increase the window size by one and again check the increased window. If increased window contains all 0’s, then again increase window size by one. This process is repeated until we have a window with some element (except 0) on it or the maximum window size limit is reached.</a:t>
            </a:r>
            <a:endParaRPr lang="en-US" sz="1600">
              <a:latin typeface="Times New Roman Regular" panose="02020603050405020304" charset="0"/>
              <a:cs typeface="Times New Roman Regular" panose="02020603050405020304" charset="0"/>
            </a:endParaRPr>
          </a:p>
        </p:txBody>
      </p:sp>
      <p:sp>
        <p:nvSpPr>
          <p:cNvPr id="8" name="Text Box 7"/>
          <p:cNvSpPr txBox="1"/>
          <p:nvPr/>
        </p:nvSpPr>
        <p:spPr>
          <a:xfrm>
            <a:off x="0" y="3061970"/>
            <a:ext cx="7971155" cy="829945"/>
          </a:xfrm>
          <a:prstGeom prst="rect">
            <a:avLst/>
          </a:prstGeom>
          <a:noFill/>
        </p:spPr>
        <p:txBody>
          <a:bodyPr wrap="square" rtlCol="0">
            <a:spAutoFit/>
          </a:bodyPr>
          <a:p>
            <a:pPr algn="l"/>
            <a:r>
              <a:rPr lang="en-US" sz="1600">
                <a:latin typeface="Times New Roman Regular" panose="02020603050405020304" charset="0"/>
                <a:cs typeface="Times New Roman Regular" panose="02020603050405020304" charset="0"/>
              </a:rPr>
              <a:t>Eliminate the 0 from the window and find the average and median of the remaining pixels. Suppose average and median is denoted by Aij and Mij.</a:t>
            </a:r>
            <a:endParaRPr lang="en-US" sz="1600">
              <a:latin typeface="Times New Roman Regular" panose="02020603050405020304" charset="0"/>
              <a:cs typeface="Times New Roman Regular" panose="02020603050405020304" charset="0"/>
            </a:endParaRPr>
          </a:p>
          <a:p>
            <a:pPr algn="l"/>
            <a:r>
              <a:rPr lang="en-US" sz="1600">
                <a:latin typeface="Times New Roman Regular" panose="02020603050405020304" charset="0"/>
                <a:cs typeface="Times New Roman Regular" panose="02020603050405020304" charset="0"/>
              </a:rPr>
              <a:t>Calculate first order absolute differences D′(i + k, j + l) by:</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0" name="Text Box 9"/>
              <p:cNvSpPr txBox="1"/>
              <p:nvPr/>
            </p:nvSpPr>
            <p:spPr>
              <a:xfrm>
                <a:off x="118110" y="3806190"/>
                <a:ext cx="11681460" cy="437515"/>
              </a:xfrm>
              <a:prstGeom prst="rect">
                <a:avLst/>
              </a:prstGeom>
              <a:noFill/>
            </p:spPr>
            <p:txBody>
              <a:bodyPr wrap="none" rtlCol="0">
                <a:spAutoFit/>
              </a:bodyPr>
              <a:p>
                <a14:m>
                  <m:oMath xmlns:m="http://schemas.openxmlformats.org/officeDocument/2006/math">
                    <m:sSup>
                      <m:sSupPr>
                        <m:ctrlPr>
                          <a:rPr lang="en-US" i="1">
                            <a:latin typeface="DejaVu Math TeX Gyre" panose="02000503000000000000" charset="0"/>
                            <a:cs typeface="DejaVu Math TeX Gyre" panose="02000503000000000000" charset="0"/>
                          </a:rPr>
                        </m:ctrlPr>
                      </m:sSupPr>
                      <m:e>
                        <m:r>
                          <a:rPr lang="en-US" i="1">
                            <a:latin typeface="DejaVu Math TeX Gyre" panose="02000503000000000000" charset="0"/>
                            <a:cs typeface="DejaVu Math TeX Gyre" panose="02000503000000000000" charset="0"/>
                          </a:rPr>
                          <m:t>𝐷</m:t>
                        </m:r>
                      </m:e>
                      <m:sup>
                        <m:r>
                          <a:rPr lang="en-US" i="1">
                            <a:latin typeface="DejaVu Math TeX Gyre" panose="02000503000000000000" charset="0"/>
                            <a:cs typeface="DejaVu Math TeX Gyre" panose="02000503000000000000" charset="0"/>
                          </a:rPr>
                          <m:t>’</m:t>
                        </m:r>
                      </m:sup>
                    </m:sSup>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𝑘</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𝑙</m:t>
                    </m:r>
                    <m:r>
                      <a:rPr lang="en-US" i="1">
                        <a:latin typeface="DejaVu Math TeX Gyre" panose="02000503000000000000" charset="0"/>
                        <a:cs typeface="DejaVu Math TeX Gyre" panose="02000503000000000000" charset="0"/>
                      </a:rPr>
                      <m:t>)=</m:t>
                    </m:r>
                    <m:d>
                      <m:dPr>
                        <m:begChr m:val="|"/>
                        <m:endChr m:val="|"/>
                        <m:ctrlPr>
                          <a:rPr lang="en-US" i="1">
                            <a:latin typeface="DejaVu Math TeX Gyre" panose="02000503000000000000" charset="0"/>
                            <a:cs typeface="DejaVu Math TeX Gyre" panose="02000503000000000000" charset="0"/>
                          </a:rPr>
                        </m:ctrlPr>
                      </m:dPr>
                      <m:e>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𝑝</m:t>
                            </m:r>
                          </m:e>
                          <m:sub>
                            <m:r>
                              <a:rPr lang="en-US" i="1">
                                <a:latin typeface="DejaVu Math TeX Gyre" panose="02000503000000000000" charset="0"/>
                                <a:cs typeface="DejaVu Math TeX Gyre" panose="02000503000000000000" charset="0"/>
                              </a:rPr>
                              <m:t>𝑖</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𝑘</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𝑙</m:t>
                            </m:r>
                          </m:sub>
                        </m:sSub>
                        <m:r>
                          <a:rPr lang="en-US" i="1">
                            <a:latin typeface="DejaVu Math TeX Gyre" panose="02000503000000000000" charset="0"/>
                            <a:cs typeface="DejaVu Math TeX Gyre" panose="02000503000000000000" charset="0"/>
                          </a:rPr>
                          <m:t>−</m:t>
                        </m:r>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𝑃</m:t>
                            </m:r>
                          </m:e>
                          <m:sub>
                            <m:r>
                              <a:rPr lang="en-US" i="1">
                                <a:latin typeface="DejaVu Math TeX Gyre" panose="02000503000000000000" charset="0"/>
                                <a:cs typeface="DejaVu Math TeX Gyre" panose="02000503000000000000" charset="0"/>
                              </a:rPr>
                              <m:t>𝑖𝑗</m:t>
                            </m:r>
                          </m:sub>
                        </m:sSub>
                      </m:e>
                    </m:d>
                  </m:oMath>
                </a14:m>
                <a:r>
                  <a:rPr lang="en-US"/>
                  <a:t> with k, l </a:t>
                </a:r>
                <a:r>
                  <a:rPr lang="en-US">
                    <a:latin typeface="Arial" panose="020B0604020202020204" pitchFamily="34" charset="0"/>
                    <a:cs typeface="Arial" panose="020B0604020202020204" pitchFamily="34" charset="0"/>
                  </a:rPr>
                  <a:t>≠ 0 ...................................................................................................... 2</a:t>
                </a:r>
                <a:endParaRPr lang="en-US">
                  <a:latin typeface="Arial" panose="020B0604020202020204" pitchFamily="34" charset="0"/>
                  <a:cs typeface="Arial" panose="020B0604020202020204" pitchFamily="34" charset="0"/>
                </a:endParaRPr>
              </a:p>
            </p:txBody>
          </p:sp>
        </mc:Choice>
        <mc:Fallback>
          <p:sp>
            <p:nvSpPr>
              <p:cNvPr id="10" name="Text Box 9"/>
              <p:cNvSpPr txBox="1">
                <a:spLocks noRot="1" noChangeAspect="1" noMove="1" noResize="1" noEditPoints="1" noAdjustHandles="1" noChangeArrowheads="1" noChangeShapeType="1" noTextEdit="1"/>
              </p:cNvSpPr>
              <p:nvPr/>
            </p:nvSpPr>
            <p:spPr>
              <a:xfrm>
                <a:off x="118110" y="3806190"/>
                <a:ext cx="11681460" cy="437515"/>
              </a:xfrm>
              <a:prstGeom prst="rect">
                <a:avLst/>
              </a:prstGeom>
              <a:blipFill rotWithShape="1">
                <a:blip r:embed="rId2"/>
                <a:stretch>
                  <a:fillRect/>
                </a:stretch>
              </a:blipFill>
            </p:spPr>
            <p:txBody>
              <a:bodyPr/>
              <a:lstStyle/>
              <a:p>
                <a:r>
                  <a:rPr lang="en-US" altLang="en-US">
                    <a:noFill/>
                  </a:rPr>
                  <a:t> </a:t>
                </a:r>
              </a:p>
            </p:txBody>
          </p:sp>
        </mc:Fallback>
      </mc:AlternateContent>
      <p:sp>
        <p:nvSpPr>
          <p:cNvPr id="11" name="Text Box 10"/>
          <p:cNvSpPr txBox="1"/>
          <p:nvPr/>
        </p:nvSpPr>
        <p:spPr>
          <a:xfrm>
            <a:off x="118110" y="4210685"/>
            <a:ext cx="4755515" cy="337185"/>
          </a:xfrm>
          <a:prstGeom prst="rect">
            <a:avLst/>
          </a:prstGeom>
          <a:noFill/>
        </p:spPr>
        <p:txBody>
          <a:bodyPr wrap="none" rtlCol="0">
            <a:spAutoFit/>
          </a:bodyPr>
          <a:p>
            <a:pPr algn="l"/>
            <a:r>
              <a:rPr lang="en-US" sz="1600">
                <a:latin typeface="Times New Roman Regular" panose="02020603050405020304" charset="0"/>
                <a:cs typeface="Times New Roman Regular" panose="02020603050405020304" charset="0"/>
              </a:rPr>
              <a:t>Extract the local information Dij from Wij according to:</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2" name="Text Box 11"/>
              <p:cNvSpPr txBox="1"/>
              <p:nvPr/>
            </p:nvSpPr>
            <p:spPr>
              <a:xfrm>
                <a:off x="215265" y="4548505"/>
                <a:ext cx="2428240" cy="408940"/>
              </a:xfrm>
              <a:prstGeom prst="rect">
                <a:avLst/>
              </a:prstGeom>
              <a:noFill/>
            </p:spPr>
            <p:txBody>
              <a:bodyPr wrap="none" rtlCol="0">
                <a:spAutoFit/>
              </a:bodyPr>
              <a:p>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 = </m:t>
                      </m:r>
                      <m:r>
                        <a:rPr lang="en-US" i="1">
                          <a:latin typeface="DejaVu Math TeX Gyre" panose="02000503000000000000" charset="0"/>
                          <a:cs typeface="DejaVu Math TeX Gyre" panose="02000503000000000000" charset="0"/>
                        </a:rPr>
                        <m:t>𝑚𝑎𝑥</m:t>
                      </m:r>
                      <m:r>
                        <a:rPr lang="en-US" i="1">
                          <a:latin typeface="DejaVu Math TeX Gyre" panose="02000503000000000000" charset="0"/>
                          <a:cs typeface="DejaVu Math TeX Gyre" panose="02000503000000000000" charset="0"/>
                        </a:rPr>
                        <m:t>(</m:t>
                      </m:r>
                      <m:sSup>
                        <m:sSupPr>
                          <m:ctrlPr>
                            <a:rPr lang="en-US" i="1">
                              <a:latin typeface="DejaVu Math TeX Gyre" panose="02000503000000000000" charset="0"/>
                              <a:cs typeface="DejaVu Math TeX Gyre" panose="02000503000000000000" charset="0"/>
                            </a:rPr>
                          </m:ctrlPr>
                        </m:sSupPr>
                        <m:e>
                          <m:r>
                            <a:rPr lang="en-US" i="1">
                              <a:latin typeface="DejaVu Math TeX Gyre" panose="02000503000000000000" charset="0"/>
                              <a:cs typeface="DejaVu Math TeX Gyre" panose="02000503000000000000" charset="0"/>
                            </a:rPr>
                            <m:t>𝐷</m:t>
                          </m:r>
                        </m:e>
                        <m:sup>
                          <m:r>
                            <a:rPr lang="en-US" i="1">
                              <a:latin typeface="DejaVu Math TeX Gyre" panose="02000503000000000000" charset="0"/>
                              <a:cs typeface="DejaVu Math TeX Gyre" panose="02000503000000000000" charset="0"/>
                            </a:rPr>
                            <m:t>’</m:t>
                          </m:r>
                        </m:sup>
                      </m:sSup>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𝑚</m:t>
                      </m:r>
                      <m:r>
                        <a:rPr lang="en-US" i="1">
                          <a:latin typeface="DejaVu Math TeX Gyre" panose="02000503000000000000" charset="0"/>
                          <a:cs typeface="DejaVu Math TeX Gyre" panose="02000503000000000000" charset="0"/>
                        </a:rPr>
                        <m:t>))</m:t>
                      </m:r>
                    </m:oMath>
                  </m:oMathPara>
                </a14:m>
                <a:endParaRPr lang="en-US"/>
              </a:p>
            </p:txBody>
          </p:sp>
        </mc:Choice>
        <mc:Fallback>
          <p:sp>
            <p:nvSpPr>
              <p:cNvPr id="12" name="Text Box 11"/>
              <p:cNvSpPr txBox="1">
                <a:spLocks noRot="1" noChangeAspect="1" noMove="1" noResize="1" noEditPoints="1" noAdjustHandles="1" noChangeArrowheads="1" noChangeShapeType="1" noTextEdit="1"/>
              </p:cNvSpPr>
              <p:nvPr/>
            </p:nvSpPr>
            <p:spPr>
              <a:xfrm>
                <a:off x="215265" y="4548505"/>
                <a:ext cx="2428240" cy="408940"/>
              </a:xfrm>
              <a:prstGeom prst="rect">
                <a:avLst/>
              </a:prstGeom>
              <a:blipFill rotWithShape="1">
                <a:blip r:embed="rId3"/>
                <a:stretch>
                  <a:fillRect r="-1020"/>
                </a:stretch>
              </a:blipFill>
            </p:spPr>
            <p:txBody>
              <a:bodyPr/>
              <a:lstStyle/>
              <a:p>
                <a:r>
                  <a:rPr lang="en-US" altLang="en-US">
                    <a:noFill/>
                  </a:rPr>
                  <a:t> </a:t>
                </a:r>
              </a:p>
            </p:txBody>
          </p:sp>
        </mc:Fallback>
      </mc:AlternateContent>
      <p:sp>
        <p:nvSpPr>
          <p:cNvPr id="13" name="Text Box 12"/>
          <p:cNvSpPr txBox="1"/>
          <p:nvPr/>
        </p:nvSpPr>
        <p:spPr>
          <a:xfrm>
            <a:off x="155575" y="4899660"/>
            <a:ext cx="6383020" cy="337185"/>
          </a:xfrm>
          <a:prstGeom prst="rect">
            <a:avLst/>
          </a:prstGeom>
          <a:noFill/>
        </p:spPr>
        <p:txBody>
          <a:bodyPr wrap="none" rtlCol="0">
            <a:spAutoFit/>
          </a:bodyPr>
          <a:p>
            <a:pPr algn="l"/>
            <a:r>
              <a:rPr lang="en-US" sz="1600">
                <a:latin typeface="Times New Roman Regular" panose="02020603050405020304" charset="0"/>
                <a:cs typeface="Times New Roman Regular" panose="02020603050405020304" charset="0"/>
              </a:rPr>
              <a:t>Compute the fuzzy membership value μij based on the local information Dij</a:t>
            </a:r>
            <a:endParaRPr lang="en-US" sz="1600">
              <a:latin typeface="Times New Roman Regular" panose="02020603050405020304" charset="0"/>
              <a:cs typeface="Times New Roman Regular" panose="02020603050405020304" charset="0"/>
            </a:endParaRPr>
          </a:p>
        </p:txBody>
      </p:sp>
      <mc:AlternateContent xmlns:mc="http://schemas.openxmlformats.org/markup-compatibility/2006">
        <mc:Choice xmlns:a14="http://schemas.microsoft.com/office/drawing/2010/main" Requires="a14">
          <p:sp>
            <p:nvSpPr>
              <p:cNvPr id="14" name="Text Box 13"/>
              <p:cNvSpPr txBox="1"/>
              <p:nvPr/>
            </p:nvSpPr>
            <p:spPr>
              <a:xfrm>
                <a:off x="319405" y="5262245"/>
                <a:ext cx="2220595" cy="1120775"/>
              </a:xfrm>
              <a:prstGeom prst="rect">
                <a:avLst/>
              </a:prstGeom>
              <a:noFill/>
            </p:spPr>
            <p:txBody>
              <a:bodyPr wrap="squar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𝜇</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m:t>
                      </m:r>
                      <m:d>
                        <m:dPr>
                          <m:begChr m:val="{"/>
                          <m:endChr m:val=""/>
                          <m:ctrlPr>
                            <a:rPr lang="en-US" i="1">
                              <a:latin typeface="DejaVu Math TeX Gyre" panose="02000503000000000000" charset="0"/>
                              <a:cs typeface="DejaVu Math TeX Gyre" panose="02000503000000000000" charset="0"/>
                            </a:rPr>
                          </m:ctrlPr>
                        </m:dPr>
                        <m:e>
                          <m:eqArr>
                            <m:eqArrPr>
                              <m:ctrlPr>
                                <a:rPr lang="en-US" i="1">
                                  <a:latin typeface="DejaVu Math TeX Gyre" panose="02000503000000000000" charset="0"/>
                                  <a:cs typeface="DejaVu Math TeX Gyre" panose="02000503000000000000" charset="0"/>
                                </a:rPr>
                              </m:ctrlPr>
                            </m:eqArrPr>
                            <m:e>
                              <m:r>
                                <a:rPr lang="en-US" i="1">
                                  <a:latin typeface="DejaVu Math TeX Gyre" panose="02000503000000000000" charset="0"/>
                                  <a:cs typeface="DejaVu Math TeX Gyre" panose="02000503000000000000" charset="0"/>
                                </a:rPr>
                                <m:t>0</m:t>
                              </m:r>
                            </m:e>
                            <m:e>
                              <m:f>
                                <m:fPr>
                                  <m:ctrlPr>
                                    <a:rPr lang="en-US" i="1">
                                      <a:latin typeface="DejaVu Math TeX Gyre" panose="02000503000000000000" charset="0"/>
                                      <a:cs typeface="DejaVu Math TeX Gyre" panose="02000503000000000000" charset="0"/>
                                    </a:rPr>
                                  </m:ctrlPr>
                                </m:fPr>
                                <m:num>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sub>
                                  </m:sSub>
                                </m:num>
                                <m:den>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den>
                              </m:f>
                            </m:e>
                            <m:e>
                              <m:r>
                                <a:rPr lang="en-US" i="1">
                                  <a:latin typeface="DejaVu Math TeX Gyre" panose="02000503000000000000" charset="0"/>
                                  <a:cs typeface="DejaVu Math TeX Gyre" panose="02000503000000000000" charset="0"/>
                                </a:rPr>
                                <m:t>1</m:t>
                              </m:r>
                            </m:e>
                          </m:eqArr>
                        </m:e>
                      </m:d>
                    </m:oMath>
                  </m:oMathPara>
                </a14:m>
                <a:endParaRPr lang="en-US"/>
              </a:p>
            </p:txBody>
          </p:sp>
        </mc:Choice>
        <mc:Fallback>
          <p:sp>
            <p:nvSpPr>
              <p:cNvPr id="14" name="Text Box 13"/>
              <p:cNvSpPr txBox="1">
                <a:spLocks noRot="1" noChangeAspect="1" noMove="1" noResize="1" noEditPoints="1" noAdjustHandles="1" noChangeArrowheads="1" noChangeShapeType="1" noTextEdit="1"/>
              </p:cNvSpPr>
              <p:nvPr/>
            </p:nvSpPr>
            <p:spPr>
              <a:xfrm>
                <a:off x="319405" y="5262245"/>
                <a:ext cx="2220595" cy="1120775"/>
              </a:xfrm>
              <a:prstGeom prst="rect">
                <a:avLst/>
              </a:prstGeom>
              <a:blipFill rotWithShape="1">
                <a:blip r:embed="rId4"/>
                <a:stretch>
                  <a:fillRect/>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17" name="Text Box 16"/>
              <p:cNvSpPr txBox="1"/>
              <p:nvPr/>
            </p:nvSpPr>
            <p:spPr>
              <a:xfrm>
                <a:off x="2856230" y="5236845"/>
                <a:ext cx="1321435" cy="375285"/>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&lt;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oMath>
                  </m:oMathPara>
                </a14:m>
                <a:endParaRPr lang="en-US"/>
              </a:p>
            </p:txBody>
          </p:sp>
        </mc:Choice>
        <mc:Fallback>
          <p:sp>
            <p:nvSpPr>
              <p:cNvPr id="17" name="Text Box 16"/>
              <p:cNvSpPr txBox="1">
                <a:spLocks noRot="1" noChangeAspect="1" noMove="1" noResize="1" noEditPoints="1" noAdjustHandles="1" noChangeArrowheads="1" noChangeShapeType="1" noTextEdit="1"/>
              </p:cNvSpPr>
              <p:nvPr/>
            </p:nvSpPr>
            <p:spPr>
              <a:xfrm>
                <a:off x="2856230" y="5236845"/>
                <a:ext cx="1321435" cy="375285"/>
              </a:xfrm>
              <a:prstGeom prst="rect">
                <a:avLst/>
              </a:prstGeom>
              <a:blipFill rotWithShape="1">
                <a:blip r:embed="rId5"/>
                <a:stretch>
                  <a:fillRect r="-1874"/>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23" name="Text Box 22"/>
              <p:cNvSpPr txBox="1"/>
              <p:nvPr/>
            </p:nvSpPr>
            <p:spPr>
              <a:xfrm>
                <a:off x="2856230" y="5567680"/>
                <a:ext cx="1967865" cy="652780"/>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1</m:t>
                          </m:r>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&lt;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oMath>
                  </m:oMathPara>
                </a14:m>
                <a:endParaRPr lang="en-US"/>
              </a:p>
              <a:p>
                <a:endParaRPr lang="en-US"/>
              </a:p>
            </p:txBody>
          </p:sp>
        </mc:Choice>
        <mc:Fallback>
          <p:sp>
            <p:nvSpPr>
              <p:cNvPr id="23" name="Text Box 22"/>
              <p:cNvSpPr txBox="1">
                <a:spLocks noRot="1" noChangeAspect="1" noMove="1" noResize="1" noEditPoints="1" noAdjustHandles="1" noChangeArrowheads="1" noChangeShapeType="1" noTextEdit="1"/>
              </p:cNvSpPr>
              <p:nvPr/>
            </p:nvSpPr>
            <p:spPr>
              <a:xfrm>
                <a:off x="2856230" y="5567680"/>
                <a:ext cx="1967865" cy="652780"/>
              </a:xfrm>
              <a:prstGeom prst="rect">
                <a:avLst/>
              </a:prstGeom>
              <a:blipFill rotWithShape="1">
                <a:blip r:embed="rId6"/>
                <a:stretch>
                  <a:fillRect r="-1258"/>
                </a:stretch>
              </a:blipFill>
            </p:spPr>
            <p:txBody>
              <a:bodyPr/>
              <a:lstStyle/>
              <a:p>
                <a:r>
                  <a:rPr lang="en-US" altLang="en-US">
                    <a:noFill/>
                  </a:rPr>
                  <a:t> </a:t>
                </a:r>
              </a:p>
            </p:txBody>
          </p:sp>
        </mc:Fallback>
      </mc:AlternateContent>
      <mc:AlternateContent xmlns:mc="http://schemas.openxmlformats.org/markup-compatibility/2006">
        <mc:Choice xmlns:a14="http://schemas.microsoft.com/office/drawing/2010/main" Requires="a14">
          <p:sp>
            <p:nvSpPr>
              <p:cNvPr id="25" name="Text Box 24"/>
              <p:cNvSpPr txBox="1"/>
              <p:nvPr/>
            </p:nvSpPr>
            <p:spPr>
              <a:xfrm>
                <a:off x="2856230" y="6074410"/>
                <a:ext cx="1321435" cy="375920"/>
              </a:xfrm>
              <a:prstGeom prst="rect">
                <a:avLst/>
              </a:prstGeom>
              <a:noFill/>
            </p:spPr>
            <p:txBody>
              <a:bodyPr wrap="none" rtlCol="0">
                <a:spAutoFit/>
              </a:bodyPr>
              <a:p>
                <a:pPr algn="l"/>
                <a14:m>
                  <m:oMathPara xmlns:m="http://schemas.openxmlformats.org/officeDocument/2006/math">
                    <m:oMathParaPr>
                      <m:jc m:val="centerGroup"/>
                    </m:oMathParaPr>
                    <m:oMath xmlns:m="http://schemas.openxmlformats.org/officeDocument/2006/math">
                      <m:sSub>
                        <m:sSubPr>
                          <m:ctrlPr>
                            <a:rPr lang="en-US" i="1">
                              <a:latin typeface="DejaVu Math TeX Gyre" panose="02000503000000000000" charset="0"/>
                              <a:cs typeface="DejaVu Math TeX Gyre" panose="02000503000000000000" charset="0"/>
                            </a:rPr>
                          </m:ctrlPr>
                        </m:sSubPr>
                        <m:e>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𝐷</m:t>
                          </m:r>
                        </m:e>
                        <m:sub>
                          <m:r>
                            <a:rPr lang="en-US" i="1">
                              <a:latin typeface="DejaVu Math TeX Gyre" panose="02000503000000000000" charset="0"/>
                              <a:cs typeface="DejaVu Math TeX Gyre" panose="02000503000000000000" charset="0"/>
                            </a:rPr>
                            <m:t>𝑖𝑗</m:t>
                          </m:r>
                        </m:sub>
                      </m:sSub>
                      <m:r>
                        <a:rPr lang="en-US" i="1">
                          <a:latin typeface="DejaVu Math TeX Gyre" panose="02000503000000000000" charset="0"/>
                          <a:cs typeface="DejaVu Math TeX Gyre" panose="02000503000000000000" charset="0"/>
                        </a:rPr>
                        <m:t>≥</m:t>
                      </m:r>
                      <m:r>
                        <a:rPr lang="en-US" i="1">
                          <a:latin typeface="DejaVu Math TeX Gyre" panose="02000503000000000000" charset="0"/>
                          <a:cs typeface="DejaVu Math TeX Gyre" panose="02000503000000000000" charset="0"/>
                        </a:rPr>
                        <m:t>𝑇</m:t>
                      </m:r>
                      <m:r>
                        <a:rPr lang="en-US" i="1">
                          <a:latin typeface="DejaVu Math TeX Gyre" panose="02000503000000000000" charset="0"/>
                          <a:cs typeface="DejaVu Math TeX Gyre" panose="02000503000000000000" charset="0"/>
                        </a:rPr>
                        <m:t>2</m:t>
                      </m:r>
                    </m:oMath>
                  </m:oMathPara>
                </a14:m>
                <a:endParaRPr lang="en-US"/>
              </a:p>
            </p:txBody>
          </p:sp>
        </mc:Choice>
        <mc:Fallback>
          <p:sp>
            <p:nvSpPr>
              <p:cNvPr id="25" name="Text Box 24"/>
              <p:cNvSpPr txBox="1">
                <a:spLocks noRot="1" noChangeAspect="1" noMove="1" noResize="1" noEditPoints="1" noAdjustHandles="1" noChangeArrowheads="1" noChangeShapeType="1" noTextEdit="1"/>
              </p:cNvSpPr>
              <p:nvPr/>
            </p:nvSpPr>
            <p:spPr>
              <a:xfrm>
                <a:off x="2856230" y="6074410"/>
                <a:ext cx="1321435" cy="375920"/>
              </a:xfrm>
              <a:prstGeom prst="rect">
                <a:avLst/>
              </a:prstGeom>
              <a:blipFill rotWithShape="1">
                <a:blip r:embed="rId7"/>
                <a:stretch>
                  <a:fillRect r="-1874"/>
                </a:stretch>
              </a:blipFill>
            </p:spPr>
            <p:txBody>
              <a:bodyPr/>
              <a:lstStyle/>
              <a:p>
                <a:r>
                  <a:rPr lang="en-US" altLang="en-US">
                    <a:noFill/>
                  </a:rPr>
                  <a:t> </a:t>
                </a:r>
              </a:p>
            </p:txBody>
          </p:sp>
        </mc:Fallback>
      </mc:AlternateContent>
      <p:sp>
        <p:nvSpPr>
          <p:cNvPr id="26" name="Text Box 25"/>
          <p:cNvSpPr txBox="1"/>
          <p:nvPr/>
        </p:nvSpPr>
        <p:spPr>
          <a:xfrm>
            <a:off x="5051425" y="6382385"/>
            <a:ext cx="5376545" cy="368300"/>
          </a:xfrm>
          <a:prstGeom prst="rect">
            <a:avLst/>
          </a:prstGeom>
          <a:noFill/>
        </p:spPr>
        <p:txBody>
          <a:bodyPr wrap="none" rtlCol="0">
            <a:spAutoFit/>
          </a:bodyPr>
          <a:p>
            <a:pPr algn="l"/>
            <a:r>
              <a:rPr lang="en-US"/>
              <a:t>Where, T1 and T2 are two predefined thresholds.</a:t>
            </a:r>
            <a:endParaRPr lang="en-US"/>
          </a:p>
        </p:txBody>
      </p:sp>
      <p:sp>
        <p:nvSpPr>
          <p:cNvPr id="28" name="Text Box 27"/>
          <p:cNvSpPr txBox="1"/>
          <p:nvPr/>
        </p:nvSpPr>
        <p:spPr>
          <a:xfrm>
            <a:off x="5051425" y="5588635"/>
            <a:ext cx="6654165" cy="368300"/>
          </a:xfrm>
          <a:prstGeom prst="rect">
            <a:avLst/>
          </a:prstGeom>
          <a:noFill/>
        </p:spPr>
        <p:txBody>
          <a:bodyPr wrap="none" rtlCol="0">
            <a:spAutoFit/>
          </a:bodyPr>
          <a:p>
            <a:r>
              <a:rPr lang="en-US"/>
              <a:t>.........................................................................................................3</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9" name="Freeform: Shape 4"/>
          <p:cNvSpPr/>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3" name="文本框 12"/>
          <p:cNvSpPr txBox="1"/>
          <p:nvPr/>
        </p:nvSpPr>
        <p:spPr>
          <a:xfrm>
            <a:off x="4187190" y="2539365"/>
            <a:ext cx="2644775" cy="92202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Impulse noise detector &amp; density predictor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14" name="文本框 13"/>
          <p:cNvSpPr txBox="1"/>
          <p:nvPr/>
        </p:nvSpPr>
        <p:spPr>
          <a:xfrm>
            <a:off x="958026" y="2666769"/>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8" name="文本框 17"/>
          <p:cNvSpPr txBox="1"/>
          <p:nvPr/>
        </p:nvSpPr>
        <p:spPr>
          <a:xfrm>
            <a:off x="958026" y="448218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19" name="文本框 18"/>
          <p:cNvSpPr txBox="1"/>
          <p:nvPr/>
        </p:nvSpPr>
        <p:spPr>
          <a:xfrm>
            <a:off x="8530168" y="3677861"/>
            <a:ext cx="2801722" cy="705450"/>
          </a:xfrm>
          <a:prstGeom prst="rect">
            <a:avLst/>
          </a:prstGeom>
          <a:noFill/>
        </p:spPr>
        <p:txBody>
          <a:bodyPr wrap="square" rtlCol="0">
            <a:spAutoFit/>
            <a:scene3d>
              <a:camera prst="orthographicFront"/>
              <a:lightRig rig="threePt" dir="t"/>
            </a:scene3d>
            <a:sp3d contourW="12700"/>
          </a:bodyPr>
          <a:p>
            <a:pPr algn="ctr">
              <a:lnSpc>
                <a:spcPct val="114000"/>
              </a:lnSpc>
            </a:pPr>
            <a:r>
              <a:rPr lang="en-US" altLang="zh-CN" sz="1200" dirty="0">
                <a:solidFill>
                  <a:schemeClr val="tx1">
                    <a:lumMod val="50000"/>
                    <a:lumOff val="50000"/>
                  </a:schemeClr>
                </a:solidFill>
                <a:latin typeface="Arial" panose="020B0604020202020204" pitchFamily="34" charset="0"/>
                <a:ea typeface="Arial" panose="020B0604020202020204" pitchFamily="34" charset="0"/>
              </a:rPr>
              <a:t>The user can demonstrate on a projector or computer, or print the presentation and make it </a:t>
            </a:r>
            <a:r>
              <a:rPr lang="en-US" altLang="zh-CN" sz="1200" dirty="0" smtClean="0">
                <a:solidFill>
                  <a:schemeClr val="tx1">
                    <a:lumMod val="50000"/>
                    <a:lumOff val="50000"/>
                  </a:schemeClr>
                </a:solidFill>
                <a:latin typeface="Arial" panose="020B0604020202020204" pitchFamily="34" charset="0"/>
                <a:ea typeface="Arial" panose="020B0604020202020204" pitchFamily="34" charset="0"/>
              </a:rPr>
              <a:t>film</a:t>
            </a:r>
            <a:endParaRPr lang="en-US" altLang="zh-CN" sz="1200" dirty="0">
              <a:solidFill>
                <a:schemeClr val="tx1">
                  <a:lumMod val="50000"/>
                  <a:lumOff val="50000"/>
                </a:schemeClr>
              </a:solidFill>
              <a:latin typeface="Arial" panose="020B0604020202020204" pitchFamily="34" charset="0"/>
              <a:ea typeface="Arial" panose="020B0604020202020204" pitchFamily="34" charset="0"/>
            </a:endParaRPr>
          </a:p>
        </p:txBody>
      </p:sp>
      <p:sp>
        <p:nvSpPr>
          <p:cNvPr id="21" name="文本框 20"/>
          <p:cNvSpPr txBox="1"/>
          <p:nvPr/>
        </p:nvSpPr>
        <p:spPr>
          <a:xfrm>
            <a:off x="2007235" y="71755"/>
            <a:ext cx="10315575" cy="645160"/>
          </a:xfrm>
          <a:prstGeom prst="rect">
            <a:avLst/>
          </a:prstGeom>
          <a:noFill/>
        </p:spPr>
        <p:txBody>
          <a:bodyPr wrap="square" rtlCol="0">
            <a:spAutoFit/>
          </a:bodyPr>
          <a:p>
            <a:pPr algn="ctr"/>
            <a:r>
              <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rPr>
              <a:t>Image denoising using rank order fuzzy filter</a:t>
            </a:r>
            <a:endParaRPr lang="en-US" altLang="zh-CN" sz="36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cs typeface="Arial" panose="020B0604020202020204" pitchFamily="34" charset="0"/>
            </a:endParaRPr>
          </a:p>
        </p:txBody>
      </p:sp>
      <p:sp>
        <p:nvSpPr>
          <p:cNvPr id="3" name="文本框 12"/>
          <p:cNvSpPr txBox="1"/>
          <p:nvPr/>
        </p:nvSpPr>
        <p:spPr>
          <a:xfrm>
            <a:off x="5476572" y="5513274"/>
            <a:ext cx="2398875" cy="460375"/>
          </a:xfrm>
          <a:prstGeom prst="rect">
            <a:avLst/>
          </a:prstGeom>
          <a:noFill/>
        </p:spPr>
        <p:txBody>
          <a:bodyPr wrap="square" rtlCol="0">
            <a:spAutoFit/>
            <a:scene3d>
              <a:camera prst="orthographicFront"/>
              <a:lightRig rig="threePt" dir="t"/>
            </a:scene3d>
            <a:sp3d contourW="12700"/>
          </a:bodyPr>
          <a:p>
            <a:pPr algn="ctr"/>
            <a:r>
              <a:rPr lang="en-US" altLang="zh-CN" sz="2400" b="1" smtClean="0">
                <a:solidFill>
                  <a:schemeClr val="bg1"/>
                </a:solidFill>
                <a:latin typeface="Arial" panose="020B0604020202020204" pitchFamily="34" charset="0"/>
                <a:ea typeface="Arial" panose="020B0604020202020204" pitchFamily="34" charset="0"/>
                <a:sym typeface="+mn-ea"/>
              </a:rPr>
              <a:t>Title text </a:t>
            </a:r>
            <a:endParaRPr lang="zh-CN" altLang="en-US" sz="2400" b="1" dirty="0">
              <a:solidFill>
                <a:schemeClr val="bg1"/>
              </a:solidFill>
              <a:latin typeface="Arial" panose="020B0604020202020204" pitchFamily="34" charset="0"/>
              <a:ea typeface="Arial" panose="020B0604020202020204" pitchFamily="34" charset="0"/>
            </a:endParaRPr>
          </a:p>
        </p:txBody>
      </p:sp>
      <p:sp>
        <p:nvSpPr>
          <p:cNvPr id="4" name="文本框 12"/>
          <p:cNvSpPr txBox="1"/>
          <p:nvPr/>
        </p:nvSpPr>
        <p:spPr>
          <a:xfrm>
            <a:off x="5476572" y="3695904"/>
            <a:ext cx="2398875" cy="64516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Rank order fuzzy filter</a:t>
            </a:r>
            <a:endParaRPr lang="en-US" altLang="zh-CN" b="1" smtClean="0">
              <a:solidFill>
                <a:schemeClr val="bg1"/>
              </a:solidFill>
              <a:latin typeface="Arial" panose="020B0604020202020204" pitchFamily="34" charset="0"/>
              <a:ea typeface="Arial" panose="020B0604020202020204" pitchFamily="34" charset="0"/>
              <a:sym typeface="+mn-ea"/>
            </a:endParaRPr>
          </a:p>
        </p:txBody>
      </p:sp>
      <p:sp>
        <p:nvSpPr>
          <p:cNvPr id="10" name="文本框 12"/>
          <p:cNvSpPr txBox="1"/>
          <p:nvPr/>
        </p:nvSpPr>
        <p:spPr>
          <a:xfrm>
            <a:off x="4433267" y="4629989"/>
            <a:ext cx="2398875" cy="368300"/>
          </a:xfrm>
          <a:prstGeom prst="rect">
            <a:avLst/>
          </a:prstGeom>
          <a:noFill/>
        </p:spPr>
        <p:txBody>
          <a:bodyPr wrap="square" rtlCol="0">
            <a:spAutoFit/>
            <a:scene3d>
              <a:camera prst="orthographicFront"/>
              <a:lightRig rig="threePt" dir="t"/>
            </a:scene3d>
            <a:sp3d contourW="12700"/>
          </a:bodyPr>
          <a:p>
            <a:pPr algn="ctr"/>
            <a:r>
              <a:rPr lang="en-US" altLang="zh-CN" b="1" smtClean="0">
                <a:solidFill>
                  <a:schemeClr val="bg1"/>
                </a:solidFill>
                <a:latin typeface="Arial" panose="020B0604020202020204" pitchFamily="34" charset="0"/>
                <a:ea typeface="Arial" panose="020B0604020202020204" pitchFamily="34" charset="0"/>
                <a:sym typeface="+mn-ea"/>
              </a:rPr>
              <a:t>Pixel restoration</a:t>
            </a:r>
            <a:endParaRPr lang="en-US" altLang="zh-CN" b="1" smtClean="0">
              <a:solidFill>
                <a:schemeClr val="bg1"/>
              </a:solidFill>
              <a:latin typeface="Arial" panose="020B0604020202020204" pitchFamily="34" charset="0"/>
              <a:ea typeface="Arial" panose="020B0604020202020204" pitchFamily="34" charset="0"/>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tags/tag1.xml><?xml version="1.0" encoding="utf-8"?>
<p:tagLst xmlns:p="http://schemas.openxmlformats.org/presentationml/2006/main">
  <p:tag name="PA" val="v3.2.0"/>
</p:tagLst>
</file>

<file path=ppt/tags/tag2.xml><?xml version="1.0" encoding="utf-8"?>
<p:tagLst xmlns:p="http://schemas.openxmlformats.org/presentationml/2006/main">
  <p:tag name="PA" val="v3.2.0"/>
</p:tagLst>
</file>

<file path=ppt/tags/tag3.xml><?xml version="1.0" encoding="utf-8"?>
<p:tagLst xmlns:p="http://schemas.openxmlformats.org/presentationml/2006/main">
  <p:tag name="PA" val="v3.2.0"/>
</p:tagLst>
</file>

<file path=ppt/tags/tag4.xml><?xml version="1.0" encoding="utf-8"?>
<p:tagLst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14537</Words>
  <Application>WPS Writer</Application>
  <PresentationFormat>宽屏</PresentationFormat>
  <Paragraphs>447</Paragraphs>
  <Slides>28</Slides>
  <Notes>0</Notes>
  <HiddenSlides>0</HiddenSlides>
  <MMClips>0</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28</vt:i4>
      </vt:variant>
    </vt:vector>
  </HeadingPairs>
  <TitlesOfParts>
    <vt:vector size="56" baseType="lpstr">
      <vt:lpstr>Arial</vt:lpstr>
      <vt:lpstr>SimSun</vt:lpstr>
      <vt:lpstr>Wingdings</vt:lpstr>
      <vt:lpstr>Times New Roman Regular</vt:lpstr>
      <vt:lpstr>Times New Roman Bold</vt:lpstr>
      <vt:lpstr>Calibri Light</vt:lpstr>
      <vt:lpstr>Helvetica Neue</vt:lpstr>
      <vt:lpstr>Symbol</vt:lpstr>
      <vt:lpstr>Kingsoft Sign</vt:lpstr>
      <vt:lpstr>DejaVu Math TeX Gyre</vt:lpstr>
      <vt:lpstr>Helvetica Light</vt:lpstr>
      <vt:lpstr>Arial</vt:lpstr>
      <vt:lpstr>Calibri</vt:lpstr>
      <vt:lpstr>Calibri</vt:lpstr>
      <vt:lpstr>Microsoft YaHei</vt:lpstr>
      <vt:lpstr>汉仪旗黑</vt:lpstr>
      <vt:lpstr>Arial Unicode MS</vt:lpstr>
      <vt:lpstr>等线</vt:lpstr>
      <vt:lpstr>苹方-简</vt:lpstr>
      <vt:lpstr>SimSun</vt:lpstr>
      <vt:lpstr>宋体-简</vt:lpstr>
      <vt:lpstr>Hiragino Sans GB W3</vt:lpstr>
      <vt:lpstr>PingFang TC Regular</vt:lpstr>
      <vt:lpstr>Avenir Next Condensed Regular</vt:lpstr>
      <vt:lpstr>Al Nile Regular</vt:lpstr>
      <vt:lpstr>American Typewriter Regular</vt:lpstr>
      <vt:lpstr>STSong</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uzum stanley</cp:lastModifiedBy>
  <cp:revision>80</cp:revision>
  <dcterms:created xsi:type="dcterms:W3CDTF">2024-03-25T13:08:16Z</dcterms:created>
  <dcterms:modified xsi:type="dcterms:W3CDTF">2024-03-25T13:08:16Z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1033-5.7.0.8090</vt:lpwstr>
  </property>
  <property fmtid="{D5CDD505-2E9C-101B-9397-08002B2CF9AE}" pid="3" name="ICV">
    <vt:lpwstr>45A19022F3734A788190BD60C27441D1</vt:lpwstr>
  </property>
</Properties>
</file>

<file path=docProps/thumbnail.jpeg>
</file>